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9.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2.xml" ContentType="application/vnd.openxmlformats-officedocument.presentationml.tags+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3.xml" ContentType="application/vnd.openxmlformats-officedocument.presentationml.tags+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charts/chart7.xml" ContentType="application/vnd.openxmlformats-officedocument.drawingml.chart+xml"/>
  <Override PartName="/ppt/tags/tag26.xml" ContentType="application/vnd.openxmlformats-officedocument.presentationml.tags+xml"/>
  <Override PartName="/ppt/notesSlides/notesSlide18.xml" ContentType="application/vnd.openxmlformats-officedocument.presentationml.notesSlide+xml"/>
  <Override PartName="/ppt/charts/chart8.xml" ContentType="application/vnd.openxmlformats-officedocument.drawingml.chart+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1" r:id="rId3"/>
  </p:sldMasterIdLst>
  <p:notesMasterIdLst>
    <p:notesMasterId r:id="rId25"/>
  </p:notesMasterIdLst>
  <p:handoutMasterIdLst>
    <p:handoutMasterId r:id="rId26"/>
  </p:handoutMasterIdLst>
  <p:sldIdLst>
    <p:sldId id="2688" r:id="rId4"/>
    <p:sldId id="295" r:id="rId5"/>
    <p:sldId id="563" r:id="rId6"/>
    <p:sldId id="2692" r:id="rId7"/>
    <p:sldId id="2690" r:id="rId8"/>
    <p:sldId id="2695" r:id="rId9"/>
    <p:sldId id="2698" r:id="rId10"/>
    <p:sldId id="2696" r:id="rId11"/>
    <p:sldId id="2697" r:id="rId12"/>
    <p:sldId id="2701" r:id="rId13"/>
    <p:sldId id="2702" r:id="rId14"/>
    <p:sldId id="2703" r:id="rId15"/>
    <p:sldId id="2704" r:id="rId16"/>
    <p:sldId id="2705" r:id="rId17"/>
    <p:sldId id="2706" r:id="rId18"/>
    <p:sldId id="2707" r:id="rId19"/>
    <p:sldId id="2700" r:id="rId20"/>
    <p:sldId id="2708" r:id="rId21"/>
    <p:sldId id="2709" r:id="rId22"/>
    <p:sldId id="2710" r:id="rId23"/>
    <p:sldId id="305"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E"/>
    <a:srgbClr val="F4F4F4"/>
    <a:srgbClr val="97C83C"/>
    <a:srgbClr val="BADB7E"/>
    <a:srgbClr val="AF50C5"/>
    <a:srgbClr val="C88ADA"/>
    <a:srgbClr val="009CD6"/>
    <a:srgbClr val="6D9F88"/>
    <a:srgbClr val="005EB8"/>
    <a:srgbClr val="00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0" autoAdjust="0"/>
    <p:restoredTop sz="46643" autoAdjust="0"/>
  </p:normalViewPr>
  <p:slideViewPr>
    <p:cSldViewPr snapToGrid="0">
      <p:cViewPr varScale="1">
        <p:scale>
          <a:sx n="53" d="100"/>
          <a:sy n="53" d="100"/>
        </p:scale>
        <p:origin x="456" y="66"/>
      </p:cViewPr>
      <p:guideLst>
        <p:guide orient="horz" pos="2160"/>
        <p:guide pos="3840"/>
      </p:guideLst>
    </p:cSldViewPr>
  </p:slideViewPr>
  <p:notesTextViewPr>
    <p:cViewPr>
      <p:scale>
        <a:sx n="1" d="1"/>
        <a:sy n="1" d="1"/>
      </p:scale>
      <p:origin x="0" y="0"/>
    </p:cViewPr>
  </p:notesTextViewPr>
  <p:notesViewPr>
    <p:cSldViewPr snapToGrid="0">
      <p:cViewPr varScale="1">
        <p:scale>
          <a:sx n="124" d="100"/>
          <a:sy n="124" d="100"/>
        </p:scale>
        <p:origin x="4188"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orti.LT-VFO\Dropbox\EACO\WP3-questionnare\Results\GeoPoll_ITU_E_Waste_Kenya_Household-Data_202210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orti.LT-VFO\Dropbox\EACO\WP3-questionnare\Results\GeoPoll_ITU_E_Waste_Kenya_Household-Data_2022101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orti.LT-VFO\Dropbox\EACO\WP3-questionnare\Results\GeoPoll_ITU_E_Waste_Burundi-Household_2022101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orti.LT-VFO\Dropbox\EACO\WP3-questionnare\Results\GeoPoll_ITU_E_Waste_Burundi-Household_2022101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forti.LT-VFO\Dropbox\EACO\E-waste%20generated%20tools\KEN\E-waste_generated_Tool_KEN_UNITAR.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orti.LT-VFO\Dropbox\EACO\E-waste%20generated%20tools\BDI\E-waste_generated_Tool_BURUNDI.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30983905916426"/>
          <c:y val="3.4812876428243732E-2"/>
          <c:w val="0.4606124234470691"/>
          <c:h val="0.89697672184040578"/>
        </c:manualLayout>
      </c:layout>
      <c:barChart>
        <c:barDir val="bar"/>
        <c:grouping val="clustered"/>
        <c:varyColors val="0"/>
        <c:ser>
          <c:idx val="1"/>
          <c:order val="0"/>
          <c:tx>
            <c:strRef>
              <c:f>Sheet1!$D$1</c:f>
              <c:strCache>
                <c:ptCount val="1"/>
                <c:pt idx="0">
                  <c:v>Possession rates - Kenyan businesses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Vacuum Cleaners [excluding. professional]</c:v>
                </c:pt>
                <c:pt idx="1">
                  <c:v>Dryers [wash dryers/centrifuges]</c:v>
                </c:pt>
                <c:pt idx="2">
                  <c:v>Air Conditioners [household installed and portable]</c:v>
                </c:pt>
                <c:pt idx="3">
                  <c:v>Telecommunication equipment e.g. [cordless phones/answering machines]</c:v>
                </c:pt>
                <c:pt idx="4">
                  <c:v>Printers [e.g. scanners/multi functionals/faxes]</c:v>
                </c:pt>
                <c:pt idx="5">
                  <c:v>Freezers</c:v>
                </c:pt>
                <c:pt idx="6">
                  <c:v>Washing Machines [including. combined dryers]</c:v>
                </c:pt>
                <c:pt idx="7">
                  <c:v>Flat Display Panel Monitors for computers [LCD/LED]</c:v>
                </c:pt>
                <c:pt idx="8">
                  <c:v>Desktop PCs [excluding. monitors/accessories]</c:v>
                </c:pt>
                <c:pt idx="9">
                  <c:v>Personal Care equipment [e.g. tooth brushes/hair dryers/razors - electrical]</c:v>
                </c:pt>
                <c:pt idx="10">
                  <c:v>Kitchen equipment [e.g. large furnaces/ovens/cooking equipment – electrical]</c:v>
                </c:pt>
                <c:pt idx="11">
                  <c:v>Microwaves [including. combined excluding. grills]</c:v>
                </c:pt>
                <c:pt idx="12">
                  <c:v>Equipment for food preparation [e.g. toaster/grills/food processing/frying pans] excluding hot water preparation</c:v>
                </c:pt>
                <c:pt idx="13">
                  <c:v>Fridges [including. combi-fridges]</c:v>
                </c:pt>
                <c:pt idx="14">
                  <c:v>Small household equipment for hot water preparation [e.g. coffee/tea/water cookers]</c:v>
                </c:pt>
                <c:pt idx="15">
                  <c:v>Laptops [including. tablets]</c:v>
                </c:pt>
                <c:pt idx="16">
                  <c:v>Flat Display Panel Televisions [LCD/LED/Plasma]</c:v>
                </c:pt>
                <c:pt idx="17">
                  <c:v>Mobile Phones [including. smartphones/pagers]</c:v>
                </c:pt>
              </c:strCache>
            </c:strRef>
          </c:cat>
          <c:val>
            <c:numRef>
              <c:f>Sheet1!$D$2:$D$19</c:f>
              <c:numCache>
                <c:formatCode>0%</c:formatCode>
                <c:ptCount val="18"/>
                <c:pt idx="0">
                  <c:v>0.14983713355048858</c:v>
                </c:pt>
                <c:pt idx="1">
                  <c:v>9.1205211726384364E-2</c:v>
                </c:pt>
                <c:pt idx="2">
                  <c:v>0.20846905537459282</c:v>
                </c:pt>
                <c:pt idx="3">
                  <c:v>0.25732899022801303</c:v>
                </c:pt>
                <c:pt idx="4">
                  <c:v>0.53094462540716614</c:v>
                </c:pt>
                <c:pt idx="5">
                  <c:v>0.20846905537459282</c:v>
                </c:pt>
                <c:pt idx="6">
                  <c:v>5.8631921824104233E-2</c:v>
                </c:pt>
                <c:pt idx="7">
                  <c:v>0.44299674267100975</c:v>
                </c:pt>
                <c:pt idx="8">
                  <c:v>0.55374592833876224</c:v>
                </c:pt>
                <c:pt idx="9">
                  <c:v>0.20846905537459282</c:v>
                </c:pt>
                <c:pt idx="10">
                  <c:v>0.20521172638436483</c:v>
                </c:pt>
                <c:pt idx="11">
                  <c:v>0.31921824104234525</c:v>
                </c:pt>
                <c:pt idx="12">
                  <c:v>0.20846905537459282</c:v>
                </c:pt>
                <c:pt idx="13">
                  <c:v>0.40390879478827357</c:v>
                </c:pt>
                <c:pt idx="14">
                  <c:v>0.51791530944625408</c:v>
                </c:pt>
                <c:pt idx="15">
                  <c:v>0.65472312703583058</c:v>
                </c:pt>
                <c:pt idx="16">
                  <c:v>0.50162866449511401</c:v>
                </c:pt>
                <c:pt idx="17">
                  <c:v>0.9315960912052117</c:v>
                </c:pt>
              </c:numCache>
            </c:numRef>
          </c:val>
          <c:extLst>
            <c:ext xmlns:c16="http://schemas.microsoft.com/office/drawing/2014/chart" uri="{C3380CC4-5D6E-409C-BE32-E72D297353CC}">
              <c16:uniqueId val="{00000000-F120-4C6E-AC6B-C947CDF6D753}"/>
            </c:ext>
          </c:extLst>
        </c:ser>
        <c:ser>
          <c:idx val="0"/>
          <c:order val="1"/>
          <c:tx>
            <c:strRef>
              <c:f>Sheet1!$C$1</c:f>
              <c:strCache>
                <c:ptCount val="1"/>
                <c:pt idx="0">
                  <c:v>Possession rate - Kenya households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A1DE"/>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Vacuum Cleaners [excluding. professional]</c:v>
                </c:pt>
                <c:pt idx="1">
                  <c:v>Dryers [wash dryers/centrifuges]</c:v>
                </c:pt>
                <c:pt idx="2">
                  <c:v>Air Conditioners [household installed and portable]</c:v>
                </c:pt>
                <c:pt idx="3">
                  <c:v>Telecommunication equipment e.g. [cordless phones/answering machines]</c:v>
                </c:pt>
                <c:pt idx="4">
                  <c:v>Printers [e.g. scanners/multi functionals/faxes]</c:v>
                </c:pt>
                <c:pt idx="5">
                  <c:v>Freezers</c:v>
                </c:pt>
                <c:pt idx="6">
                  <c:v>Washing Machines [including. combined dryers]</c:v>
                </c:pt>
                <c:pt idx="7">
                  <c:v>Flat Display Panel Monitors for computers [LCD/LED]</c:v>
                </c:pt>
                <c:pt idx="8">
                  <c:v>Desktop PCs [excluding. monitors/accessories]</c:v>
                </c:pt>
                <c:pt idx="9">
                  <c:v>Personal Care equipment [e.g. tooth brushes/hair dryers/razors - electrical]</c:v>
                </c:pt>
                <c:pt idx="10">
                  <c:v>Kitchen equipment [e.g. large furnaces/ovens/cooking equipment – electrical]</c:v>
                </c:pt>
                <c:pt idx="11">
                  <c:v>Microwaves [including. combined excluding. grills]</c:v>
                </c:pt>
                <c:pt idx="12">
                  <c:v>Equipment for food preparation [e.g. toaster/grills/food processing/frying pans] excluding hot water preparation</c:v>
                </c:pt>
                <c:pt idx="13">
                  <c:v>Fridges [including. combi-fridges]</c:v>
                </c:pt>
                <c:pt idx="14">
                  <c:v>Small household equipment for hot water preparation [e.g. coffee/tea/water cookers]</c:v>
                </c:pt>
                <c:pt idx="15">
                  <c:v>Laptops [including. tablets]</c:v>
                </c:pt>
                <c:pt idx="16">
                  <c:v>Flat Display Panel Televisions [LCD/LED/Plasma]</c:v>
                </c:pt>
                <c:pt idx="17">
                  <c:v>Mobile Phones [including. smartphones/pagers]</c:v>
                </c:pt>
              </c:strCache>
            </c:strRef>
          </c:cat>
          <c:val>
            <c:numRef>
              <c:f>Sheet1!$C$2:$C$19</c:f>
              <c:numCache>
                <c:formatCode>###0%</c:formatCode>
                <c:ptCount val="18"/>
                <c:pt idx="0">
                  <c:v>6.3116370808678504E-2</c:v>
                </c:pt>
                <c:pt idx="1">
                  <c:v>6.9033530571992102E-2</c:v>
                </c:pt>
                <c:pt idx="2">
                  <c:v>8.4812623274161739E-2</c:v>
                </c:pt>
                <c:pt idx="3">
                  <c:v>9.4674556213017749E-2</c:v>
                </c:pt>
                <c:pt idx="4">
                  <c:v>0.10059171597633138</c:v>
                </c:pt>
                <c:pt idx="5">
                  <c:v>0.1222879684418146</c:v>
                </c:pt>
                <c:pt idx="6">
                  <c:v>0.12623274161735701</c:v>
                </c:pt>
                <c:pt idx="7">
                  <c:v>0.16568047337278105</c:v>
                </c:pt>
                <c:pt idx="8">
                  <c:v>0.19132149901380671</c:v>
                </c:pt>
                <c:pt idx="9">
                  <c:v>0.37475345167652863</c:v>
                </c:pt>
                <c:pt idx="10">
                  <c:v>0.39250493096646943</c:v>
                </c:pt>
                <c:pt idx="11">
                  <c:v>0.4023668639053255</c:v>
                </c:pt>
                <c:pt idx="12">
                  <c:v>0.40631163708086787</c:v>
                </c:pt>
                <c:pt idx="13">
                  <c:v>0.51084812623274156</c:v>
                </c:pt>
                <c:pt idx="14">
                  <c:v>0.57988165680473369</c:v>
                </c:pt>
                <c:pt idx="15">
                  <c:v>0.62130177514792895</c:v>
                </c:pt>
                <c:pt idx="16">
                  <c:v>0.85207100591715967</c:v>
                </c:pt>
                <c:pt idx="17">
                  <c:v>0.97633136094674555</c:v>
                </c:pt>
              </c:numCache>
            </c:numRef>
          </c:val>
          <c:extLst>
            <c:ext xmlns:c16="http://schemas.microsoft.com/office/drawing/2014/chart" uri="{C3380CC4-5D6E-409C-BE32-E72D297353CC}">
              <c16:uniqueId val="{00000001-F120-4C6E-AC6B-C947CDF6D753}"/>
            </c:ext>
          </c:extLst>
        </c:ser>
        <c:dLbls>
          <c:dLblPos val="outEnd"/>
          <c:showLegendKey val="0"/>
          <c:showVal val="1"/>
          <c:showCatName val="0"/>
          <c:showSerName val="0"/>
          <c:showPercent val="0"/>
          <c:showBubbleSize val="0"/>
        </c:dLbls>
        <c:gapWidth val="182"/>
        <c:overlap val="-35"/>
        <c:axId val="1283288384"/>
        <c:axId val="1283288800"/>
      </c:barChart>
      <c:catAx>
        <c:axId val="1283288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283288800"/>
        <c:crosses val="autoZero"/>
        <c:auto val="1"/>
        <c:lblAlgn val="ctr"/>
        <c:lblOffset val="100"/>
        <c:noMultiLvlLbl val="0"/>
      </c:catAx>
      <c:valAx>
        <c:axId val="1283288800"/>
        <c:scaling>
          <c:orientation val="minMax"/>
          <c:max val="1"/>
        </c:scaling>
        <c:delete val="1"/>
        <c:axPos val="b"/>
        <c:numFmt formatCode="0%" sourceLinked="1"/>
        <c:majorTickMark val="none"/>
        <c:minorTickMark val="none"/>
        <c:tickLblPos val="nextTo"/>
        <c:crossAx val="1283288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venir Next LT Pro" panose="020B05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0676350953601"/>
          <c:y val="3.1971665850499868E-2"/>
          <c:w val="0.47434205372698912"/>
          <c:h val="0.87639304196287193"/>
        </c:manualLayout>
      </c:layout>
      <c:barChart>
        <c:barDir val="bar"/>
        <c:grouping val="clustered"/>
        <c:varyColors val="0"/>
        <c:ser>
          <c:idx val="1"/>
          <c:order val="0"/>
          <c:tx>
            <c:strRef>
              <c:f>Sheet1!$G$1</c:f>
              <c:strCache>
                <c:ptCount val="1"/>
                <c:pt idx="0">
                  <c:v>Non working appliances - Kenyan businesses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Vacuum Cleaners [excluding. professional]</c:v>
                </c:pt>
                <c:pt idx="1">
                  <c:v>Dryers [wash dryers/centrifuges]</c:v>
                </c:pt>
                <c:pt idx="2">
                  <c:v>Air Conditioners [household installed and portable]</c:v>
                </c:pt>
                <c:pt idx="3">
                  <c:v>Telecommunication equipment e.g. [cordless phones/answering machines]</c:v>
                </c:pt>
                <c:pt idx="4">
                  <c:v>Printers [e.g. scanners/multi functionals/faxes]</c:v>
                </c:pt>
                <c:pt idx="5">
                  <c:v>Freezers</c:v>
                </c:pt>
                <c:pt idx="6">
                  <c:v>Washing Machines [including. combined dryers]</c:v>
                </c:pt>
                <c:pt idx="7">
                  <c:v>Flat Display Panel Monitors for computers [LCD/LED]</c:v>
                </c:pt>
                <c:pt idx="8">
                  <c:v>Desktop PCs [excluding. monitors/accessories]</c:v>
                </c:pt>
                <c:pt idx="9">
                  <c:v>Personal Care equipment [e.g. tooth brushes/hair dryers/razors - electrical]</c:v>
                </c:pt>
                <c:pt idx="10">
                  <c:v>Kitchen equipment [e.g. large furnaces/ovens/cooking equipment – electrical]</c:v>
                </c:pt>
                <c:pt idx="11">
                  <c:v>Microwaves [including. combined excluding. grills]</c:v>
                </c:pt>
                <c:pt idx="12">
                  <c:v>Equipment for food preparation [e.g. toaster/grills/food processing/frying pans] excluding hot water preparation</c:v>
                </c:pt>
                <c:pt idx="13">
                  <c:v>Fridges [including. combi-fridges]</c:v>
                </c:pt>
                <c:pt idx="14">
                  <c:v>Small household equipment for hot water preparation [e.g. coffee/tea/water cookers]</c:v>
                </c:pt>
                <c:pt idx="15">
                  <c:v>Laptops [including. tablets]</c:v>
                </c:pt>
                <c:pt idx="16">
                  <c:v>Flat Display Panel Televisions [LCD/LED/Plasma]</c:v>
                </c:pt>
                <c:pt idx="17">
                  <c:v>Mobile Phones [including. smartphones/pagers]</c:v>
                </c:pt>
              </c:strCache>
            </c:strRef>
          </c:cat>
          <c:val>
            <c:numRef>
              <c:f>Sheet1!$G$2:$G$19</c:f>
              <c:numCache>
                <c:formatCode>0%</c:formatCode>
                <c:ptCount val="18"/>
                <c:pt idx="0">
                  <c:v>2.2727272727272728E-2</c:v>
                </c:pt>
                <c:pt idx="1">
                  <c:v>9.74025974025974E-3</c:v>
                </c:pt>
                <c:pt idx="2">
                  <c:v>1.6233766233766232E-2</c:v>
                </c:pt>
                <c:pt idx="3">
                  <c:v>3.896103896103896E-2</c:v>
                </c:pt>
                <c:pt idx="4">
                  <c:v>0.12987012987012986</c:v>
                </c:pt>
                <c:pt idx="5">
                  <c:v>2.2727272727272728E-2</c:v>
                </c:pt>
                <c:pt idx="6">
                  <c:v>9.74025974025974E-3</c:v>
                </c:pt>
                <c:pt idx="7">
                  <c:v>0.10389610389610389</c:v>
                </c:pt>
                <c:pt idx="8">
                  <c:v>0.12662337662337664</c:v>
                </c:pt>
                <c:pt idx="9">
                  <c:v>4.8701298701298697E-2</c:v>
                </c:pt>
                <c:pt idx="10">
                  <c:v>2.5974025974025972E-2</c:v>
                </c:pt>
                <c:pt idx="11">
                  <c:v>2.2727272727272728E-2</c:v>
                </c:pt>
                <c:pt idx="12">
                  <c:v>3.2467532467532464E-2</c:v>
                </c:pt>
                <c:pt idx="13">
                  <c:v>4.2207792207792208E-2</c:v>
                </c:pt>
                <c:pt idx="14">
                  <c:v>8.1168831168831168E-2</c:v>
                </c:pt>
                <c:pt idx="15">
                  <c:v>0.14285714285714288</c:v>
                </c:pt>
                <c:pt idx="16">
                  <c:v>6.8181818181818177E-2</c:v>
                </c:pt>
                <c:pt idx="17">
                  <c:v>0.18181818181818182</c:v>
                </c:pt>
              </c:numCache>
            </c:numRef>
          </c:val>
          <c:extLst>
            <c:ext xmlns:c16="http://schemas.microsoft.com/office/drawing/2014/chart" uri="{C3380CC4-5D6E-409C-BE32-E72D297353CC}">
              <c16:uniqueId val="{00000000-3BAD-48E8-B4CA-3F479B8C11D3}"/>
            </c:ext>
          </c:extLst>
        </c:ser>
        <c:ser>
          <c:idx val="0"/>
          <c:order val="1"/>
          <c:tx>
            <c:strRef>
              <c:f>Sheet1!$E$1</c:f>
              <c:strCache>
                <c:ptCount val="1"/>
                <c:pt idx="0">
                  <c:v>Non working appliances - Kenyan households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rgbClr val="00A1DE"/>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Vacuum Cleaners [excluding. professional]</c:v>
                </c:pt>
                <c:pt idx="1">
                  <c:v>Dryers [wash dryers/centrifuges]</c:v>
                </c:pt>
                <c:pt idx="2">
                  <c:v>Air Conditioners [household installed and portable]</c:v>
                </c:pt>
                <c:pt idx="3">
                  <c:v>Telecommunication equipment e.g. [cordless phones/answering machines]</c:v>
                </c:pt>
                <c:pt idx="4">
                  <c:v>Printers [e.g. scanners/multi functionals/faxes]</c:v>
                </c:pt>
                <c:pt idx="5">
                  <c:v>Freezers</c:v>
                </c:pt>
                <c:pt idx="6">
                  <c:v>Washing Machines [including. combined dryers]</c:v>
                </c:pt>
                <c:pt idx="7">
                  <c:v>Flat Display Panel Monitors for computers [LCD/LED]</c:v>
                </c:pt>
                <c:pt idx="8">
                  <c:v>Desktop PCs [excluding. monitors/accessories]</c:v>
                </c:pt>
                <c:pt idx="9">
                  <c:v>Personal Care equipment [e.g. tooth brushes/hair dryers/razors - electrical]</c:v>
                </c:pt>
                <c:pt idx="10">
                  <c:v>Kitchen equipment [e.g. large furnaces/ovens/cooking equipment – electrical]</c:v>
                </c:pt>
                <c:pt idx="11">
                  <c:v>Microwaves [including. combined excluding. grills]</c:v>
                </c:pt>
                <c:pt idx="12">
                  <c:v>Equipment for food preparation [e.g. toaster/grills/food processing/frying pans] excluding hot water preparation</c:v>
                </c:pt>
                <c:pt idx="13">
                  <c:v>Fridges [including. combi-fridges]</c:v>
                </c:pt>
                <c:pt idx="14">
                  <c:v>Small household equipment for hot water preparation [e.g. coffee/tea/water cookers]</c:v>
                </c:pt>
                <c:pt idx="15">
                  <c:v>Laptops [including. tablets]</c:v>
                </c:pt>
                <c:pt idx="16">
                  <c:v>Flat Display Panel Televisions [LCD/LED/Plasma]</c:v>
                </c:pt>
                <c:pt idx="17">
                  <c:v>Mobile Phones [including. smartphones/pagers]</c:v>
                </c:pt>
              </c:strCache>
            </c:strRef>
          </c:cat>
          <c:val>
            <c:numRef>
              <c:f>Sheet1!$E$2:$E$19</c:f>
              <c:numCache>
                <c:formatCode>0%</c:formatCode>
                <c:ptCount val="18"/>
                <c:pt idx="0">
                  <c:v>1.5779092702169626E-2</c:v>
                </c:pt>
                <c:pt idx="1">
                  <c:v>1.3806706114398421E-2</c:v>
                </c:pt>
                <c:pt idx="2">
                  <c:v>1.3806706114398421E-2</c:v>
                </c:pt>
                <c:pt idx="3">
                  <c:v>1.9723865877712032E-2</c:v>
                </c:pt>
                <c:pt idx="4">
                  <c:v>2.5641025641025644E-2</c:v>
                </c:pt>
                <c:pt idx="5">
                  <c:v>7.889546351084813E-3</c:v>
                </c:pt>
                <c:pt idx="6">
                  <c:v>5.9171597633136093E-3</c:v>
                </c:pt>
                <c:pt idx="7">
                  <c:v>2.1696252465483234E-2</c:v>
                </c:pt>
                <c:pt idx="8">
                  <c:v>3.7475345167652857E-2</c:v>
                </c:pt>
                <c:pt idx="9">
                  <c:v>3.1558185404339252E-2</c:v>
                </c:pt>
                <c:pt idx="10">
                  <c:v>3.1558185404339252E-2</c:v>
                </c:pt>
                <c:pt idx="11">
                  <c:v>4.3392504930966469E-2</c:v>
                </c:pt>
                <c:pt idx="12">
                  <c:v>2.9585798816568046E-2</c:v>
                </c:pt>
                <c:pt idx="13">
                  <c:v>4.9309664694280081E-2</c:v>
                </c:pt>
                <c:pt idx="14">
                  <c:v>6.1143984220907298E-2</c:v>
                </c:pt>
                <c:pt idx="15">
                  <c:v>0.10256410256410257</c:v>
                </c:pt>
                <c:pt idx="16">
                  <c:v>9.6646942800788962E-2</c:v>
                </c:pt>
                <c:pt idx="17">
                  <c:v>0.29388560157790927</c:v>
                </c:pt>
              </c:numCache>
            </c:numRef>
          </c:val>
          <c:extLst>
            <c:ext xmlns:c16="http://schemas.microsoft.com/office/drawing/2014/chart" uri="{C3380CC4-5D6E-409C-BE32-E72D297353CC}">
              <c16:uniqueId val="{00000001-3BAD-48E8-B4CA-3F479B8C11D3}"/>
            </c:ext>
          </c:extLst>
        </c:ser>
        <c:dLbls>
          <c:dLblPos val="outEnd"/>
          <c:showLegendKey val="0"/>
          <c:showVal val="1"/>
          <c:showCatName val="0"/>
          <c:showSerName val="0"/>
          <c:showPercent val="0"/>
          <c:showBubbleSize val="0"/>
        </c:dLbls>
        <c:gapWidth val="173"/>
        <c:overlap val="-35"/>
        <c:axId val="1283288384"/>
        <c:axId val="1283288800"/>
      </c:barChart>
      <c:catAx>
        <c:axId val="1283288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283288800"/>
        <c:crosses val="autoZero"/>
        <c:auto val="1"/>
        <c:lblAlgn val="ctr"/>
        <c:lblOffset val="100"/>
        <c:noMultiLvlLbl val="0"/>
      </c:catAx>
      <c:valAx>
        <c:axId val="1283288800"/>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83288384"/>
        <c:crosses val="autoZero"/>
        <c:crossBetween val="between"/>
      </c:valAx>
      <c:spPr>
        <a:noFill/>
        <a:ln>
          <a:solidFill>
            <a:schemeClr val="bg1"/>
          </a:solidFill>
        </a:ln>
        <a:effectLst/>
      </c:spPr>
    </c:plotArea>
    <c:legend>
      <c:legendPos val="b"/>
      <c:layout>
        <c:manualLayout>
          <c:xMode val="edge"/>
          <c:yMode val="edge"/>
          <c:x val="5.2715901218667378E-2"/>
          <c:y val="0.94365690118694678"/>
          <c:w val="0.68969404846699001"/>
          <c:h val="4.55468774905161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venir Next LT Pro" panose="020B05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107247320411"/>
          <c:y val="2.1080540203628206E-2"/>
          <c:w val="0.8719540888863081"/>
          <c:h val="0.42436554852846986"/>
        </c:manualLayout>
      </c:layout>
      <c:barChart>
        <c:barDir val="col"/>
        <c:grouping val="clustered"/>
        <c:varyColors val="0"/>
        <c:ser>
          <c:idx val="0"/>
          <c:order val="0"/>
          <c:tx>
            <c:strRef>
              <c:f>Sheet1!$B$1</c:f>
              <c:strCache>
                <c:ptCount val="1"/>
                <c:pt idx="0">
                  <c:v>Number of Kenyan households that discarded a product  in past 24 months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A1DE"/>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Mobile Phones [including. smartphones/pagers]</c:v>
                </c:pt>
                <c:pt idx="1">
                  <c:v>Flat Display Panel Televisions [LCD/LED/Plasma]</c:v>
                </c:pt>
                <c:pt idx="2">
                  <c:v>Small household equipment for hot water preparation [e.g. coffee/tea/water cookers]</c:v>
                </c:pt>
                <c:pt idx="3">
                  <c:v>Personal Care equipment [e.g. tooth brushes/hair dryers/razors - electrical]</c:v>
                </c:pt>
                <c:pt idx="4">
                  <c:v>Laptops [including. tablets]</c:v>
                </c:pt>
                <c:pt idx="5">
                  <c:v>Fridges [including. combi-fridges]</c:v>
                </c:pt>
                <c:pt idx="6">
                  <c:v>Equipment for food preparation [e.g. toaster/grills/food processing/frying pans] excluding hot water preparation</c:v>
                </c:pt>
                <c:pt idx="7">
                  <c:v>Kitchen equipment [e.g. large furnaces/ovens/cooking equipment – electrical]</c:v>
                </c:pt>
                <c:pt idx="8">
                  <c:v>Microwaves [including. combined excluding. grills]</c:v>
                </c:pt>
                <c:pt idx="9">
                  <c:v>Flat Display Panel Monitors for computers [LCD/LED]</c:v>
                </c:pt>
                <c:pt idx="10">
                  <c:v>Dryers [wash dryers/centrifuges]</c:v>
                </c:pt>
                <c:pt idx="11">
                  <c:v>Printers [e.g. scanners/multi functionals/faxes]</c:v>
                </c:pt>
                <c:pt idx="12">
                  <c:v>Washing Machines [including. combined dryers]</c:v>
                </c:pt>
                <c:pt idx="13">
                  <c:v>Desktop PCs [excluding. monitors/accessories]</c:v>
                </c:pt>
                <c:pt idx="14">
                  <c:v>Telecommunication equipment e.g. [cordless phones/answering machines]</c:v>
                </c:pt>
                <c:pt idx="15">
                  <c:v>Air Conditioners [household installed and portable]</c:v>
                </c:pt>
                <c:pt idx="16">
                  <c:v>Vacuum Cleaners [excluding. professional]</c:v>
                </c:pt>
                <c:pt idx="17">
                  <c:v>Freezers</c:v>
                </c:pt>
              </c:strCache>
            </c:strRef>
          </c:cat>
          <c:val>
            <c:numRef>
              <c:f>Sheet1!$B$2:$B$19</c:f>
              <c:numCache>
                <c:formatCode>General</c:formatCode>
                <c:ptCount val="18"/>
                <c:pt idx="0">
                  <c:v>212</c:v>
                </c:pt>
                <c:pt idx="1">
                  <c:v>57</c:v>
                </c:pt>
                <c:pt idx="2">
                  <c:v>49</c:v>
                </c:pt>
                <c:pt idx="3">
                  <c:v>47</c:v>
                </c:pt>
                <c:pt idx="4">
                  <c:v>43</c:v>
                </c:pt>
                <c:pt idx="5">
                  <c:v>20</c:v>
                </c:pt>
                <c:pt idx="6">
                  <c:v>18</c:v>
                </c:pt>
                <c:pt idx="7">
                  <c:v>15</c:v>
                </c:pt>
                <c:pt idx="8">
                  <c:v>13</c:v>
                </c:pt>
                <c:pt idx="9">
                  <c:v>12</c:v>
                </c:pt>
                <c:pt idx="10">
                  <c:v>8</c:v>
                </c:pt>
                <c:pt idx="11">
                  <c:v>7</c:v>
                </c:pt>
                <c:pt idx="12">
                  <c:v>6</c:v>
                </c:pt>
                <c:pt idx="13">
                  <c:v>6</c:v>
                </c:pt>
                <c:pt idx="14">
                  <c:v>5</c:v>
                </c:pt>
                <c:pt idx="15">
                  <c:v>4</c:v>
                </c:pt>
                <c:pt idx="16">
                  <c:v>3</c:v>
                </c:pt>
                <c:pt idx="17">
                  <c:v>3</c:v>
                </c:pt>
              </c:numCache>
            </c:numRef>
          </c:val>
          <c:extLst>
            <c:ext xmlns:c16="http://schemas.microsoft.com/office/drawing/2014/chart" uri="{C3380CC4-5D6E-409C-BE32-E72D297353CC}">
              <c16:uniqueId val="{00000000-DFCC-4698-9F35-BCDDAE3CCAB2}"/>
            </c:ext>
          </c:extLst>
        </c:ser>
        <c:ser>
          <c:idx val="1"/>
          <c:order val="1"/>
          <c:tx>
            <c:strRef>
              <c:f>Sheet1!$C$1</c:f>
              <c:strCache>
                <c:ptCount val="1"/>
                <c:pt idx="0">
                  <c:v>Number of Kenyan businesses that discarded a product  in past 24 months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Mobile Phones [including. smartphones/pagers]</c:v>
                </c:pt>
                <c:pt idx="1">
                  <c:v>Flat Display Panel Televisions [LCD/LED/Plasma]</c:v>
                </c:pt>
                <c:pt idx="2">
                  <c:v>Small household equipment for hot water preparation [e.g. coffee/tea/water cookers]</c:v>
                </c:pt>
                <c:pt idx="3">
                  <c:v>Personal Care equipment [e.g. tooth brushes/hair dryers/razors - electrical]</c:v>
                </c:pt>
                <c:pt idx="4">
                  <c:v>Laptops [including. tablets]</c:v>
                </c:pt>
                <c:pt idx="5">
                  <c:v>Fridges [including. combi-fridges]</c:v>
                </c:pt>
                <c:pt idx="6">
                  <c:v>Equipment for food preparation [e.g. toaster/grills/food processing/frying pans] excluding hot water preparation</c:v>
                </c:pt>
                <c:pt idx="7">
                  <c:v>Kitchen equipment [e.g. large furnaces/ovens/cooking equipment – electrical]</c:v>
                </c:pt>
                <c:pt idx="8">
                  <c:v>Microwaves [including. combined excluding. grills]</c:v>
                </c:pt>
                <c:pt idx="9">
                  <c:v>Flat Display Panel Monitors for computers [LCD/LED]</c:v>
                </c:pt>
                <c:pt idx="10">
                  <c:v>Dryers [wash dryers/centrifuges]</c:v>
                </c:pt>
                <c:pt idx="11">
                  <c:v>Printers [e.g. scanners/multi functionals/faxes]</c:v>
                </c:pt>
                <c:pt idx="12">
                  <c:v>Washing Machines [including. combined dryers]</c:v>
                </c:pt>
                <c:pt idx="13">
                  <c:v>Desktop PCs [excluding. monitors/accessories]</c:v>
                </c:pt>
                <c:pt idx="14">
                  <c:v>Telecommunication equipment e.g. [cordless phones/answering machines]</c:v>
                </c:pt>
                <c:pt idx="15">
                  <c:v>Air Conditioners [household installed and portable]</c:v>
                </c:pt>
                <c:pt idx="16">
                  <c:v>Vacuum Cleaners [excluding. professional]</c:v>
                </c:pt>
                <c:pt idx="17">
                  <c:v>Freezers</c:v>
                </c:pt>
              </c:strCache>
            </c:strRef>
          </c:cat>
          <c:val>
            <c:numRef>
              <c:f>Sheet1!$C$2:$C$19</c:f>
              <c:numCache>
                <c:formatCode>General</c:formatCode>
                <c:ptCount val="18"/>
                <c:pt idx="0">
                  <c:v>106</c:v>
                </c:pt>
                <c:pt idx="1">
                  <c:v>35</c:v>
                </c:pt>
                <c:pt idx="2">
                  <c:v>46</c:v>
                </c:pt>
                <c:pt idx="3">
                  <c:v>21</c:v>
                </c:pt>
                <c:pt idx="4">
                  <c:v>46</c:v>
                </c:pt>
                <c:pt idx="5">
                  <c:v>15</c:v>
                </c:pt>
                <c:pt idx="6">
                  <c:v>12</c:v>
                </c:pt>
                <c:pt idx="7">
                  <c:v>10</c:v>
                </c:pt>
                <c:pt idx="8">
                  <c:v>13</c:v>
                </c:pt>
                <c:pt idx="9">
                  <c:v>26</c:v>
                </c:pt>
                <c:pt idx="10">
                  <c:v>7</c:v>
                </c:pt>
                <c:pt idx="11">
                  <c:v>40</c:v>
                </c:pt>
                <c:pt idx="12">
                  <c:v>2</c:v>
                </c:pt>
                <c:pt idx="13">
                  <c:v>52</c:v>
                </c:pt>
                <c:pt idx="14">
                  <c:v>9</c:v>
                </c:pt>
                <c:pt idx="15">
                  <c:v>10</c:v>
                </c:pt>
                <c:pt idx="16">
                  <c:v>8</c:v>
                </c:pt>
                <c:pt idx="17">
                  <c:v>5</c:v>
                </c:pt>
              </c:numCache>
            </c:numRef>
          </c:val>
          <c:extLst>
            <c:ext xmlns:c16="http://schemas.microsoft.com/office/drawing/2014/chart" uri="{C3380CC4-5D6E-409C-BE32-E72D297353CC}">
              <c16:uniqueId val="{00000001-DFCC-4698-9F35-BCDDAE3CCAB2}"/>
            </c:ext>
          </c:extLst>
        </c:ser>
        <c:dLbls>
          <c:showLegendKey val="0"/>
          <c:showVal val="0"/>
          <c:showCatName val="0"/>
          <c:showSerName val="0"/>
          <c:showPercent val="0"/>
          <c:showBubbleSize val="0"/>
        </c:dLbls>
        <c:gapWidth val="219"/>
        <c:overlap val="-27"/>
        <c:axId val="378379119"/>
        <c:axId val="378376207"/>
      </c:barChart>
      <c:catAx>
        <c:axId val="37837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378376207"/>
        <c:crosses val="autoZero"/>
        <c:auto val="1"/>
        <c:lblAlgn val="ctr"/>
        <c:lblOffset val="100"/>
        <c:noMultiLvlLbl val="0"/>
      </c:catAx>
      <c:valAx>
        <c:axId val="378376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378379119"/>
        <c:crosses val="autoZero"/>
        <c:crossBetween val="between"/>
      </c:valAx>
      <c:spPr>
        <a:noFill/>
        <a:ln>
          <a:noFill/>
        </a:ln>
        <a:effectLst/>
      </c:spPr>
    </c:plotArea>
    <c:legend>
      <c:legendPos val="b"/>
      <c:layout>
        <c:manualLayout>
          <c:xMode val="edge"/>
          <c:yMode val="edge"/>
          <c:x val="0.21962904000905947"/>
          <c:y val="0.89044993247063631"/>
          <c:w val="0.68086911687440643"/>
          <c:h val="0.109550067529363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400">
          <a:latin typeface="Avenir Next LT Pro" panose="020B05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30983905916426"/>
          <c:y val="3.4812876428243732E-2"/>
          <c:w val="0.41935232965331032"/>
          <c:h val="0.8568449564009103"/>
        </c:manualLayout>
      </c:layout>
      <c:barChart>
        <c:barDir val="bar"/>
        <c:grouping val="clustered"/>
        <c:varyColors val="0"/>
        <c:ser>
          <c:idx val="1"/>
          <c:order val="0"/>
          <c:tx>
            <c:strRef>
              <c:f>Sheet1!$D$1</c:f>
              <c:strCache>
                <c:ptCount val="1"/>
                <c:pt idx="0">
                  <c:v>Possession rates - Burundin businesses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Printers [e.g. scanners/multi functionals/faxes]</c:v>
                </c:pt>
                <c:pt idx="1">
                  <c:v>Desktop PCs [excluding. monitors/accessories]</c:v>
                </c:pt>
                <c:pt idx="2">
                  <c:v>Microwaves [including. combined excluding. grills]</c:v>
                </c:pt>
                <c:pt idx="3">
                  <c:v>Freezers</c:v>
                </c:pt>
                <c:pt idx="4">
                  <c:v>Telecommunication equipment e.g. [cordless phones/answering machines]</c:v>
                </c:pt>
                <c:pt idx="5">
                  <c:v>Flat Display Panel Monitors for computers [LCD/LED]</c:v>
                </c:pt>
                <c:pt idx="6">
                  <c:v>Small household equipment for hot water preparation [e.g. coffee/tea/water cookers]</c:v>
                </c:pt>
                <c:pt idx="7">
                  <c:v>Fridges [including. combi-fridges]</c:v>
                </c:pt>
                <c:pt idx="8">
                  <c:v>Laptops [including. tablets]</c:v>
                </c:pt>
                <c:pt idx="9">
                  <c:v>Equipment for food preparation [e.g. toaster/grills/food processing/frying pans] excluding hot water preparation</c:v>
                </c:pt>
                <c:pt idx="10">
                  <c:v>Flat Display Panel Televisions [LCD/LED/Plasma]</c:v>
                </c:pt>
                <c:pt idx="11">
                  <c:v>Kitchen equipment [e.g. large furnaces/ovens/cooking equipment – electrical]</c:v>
                </c:pt>
                <c:pt idx="12">
                  <c:v>Personal Care equipment [e.g. tooth brushes/hair dryers/razors - electrical]</c:v>
                </c:pt>
                <c:pt idx="13">
                  <c:v>Mobile Phones [including. smartphones/pagers]</c:v>
                </c:pt>
              </c:strCache>
            </c:strRef>
          </c:cat>
          <c:val>
            <c:numRef>
              <c:f>Sheet1!$D$2:$D$15</c:f>
              <c:numCache>
                <c:formatCode>0%</c:formatCode>
                <c:ptCount val="14"/>
                <c:pt idx="0">
                  <c:v>0.26</c:v>
                </c:pt>
                <c:pt idx="1">
                  <c:v>0.23</c:v>
                </c:pt>
                <c:pt idx="2">
                  <c:v>0.09</c:v>
                </c:pt>
                <c:pt idx="3">
                  <c:v>0.09</c:v>
                </c:pt>
                <c:pt idx="4">
                  <c:v>0.1</c:v>
                </c:pt>
                <c:pt idx="5">
                  <c:v>0.13</c:v>
                </c:pt>
                <c:pt idx="6">
                  <c:v>0.14000000000000001</c:v>
                </c:pt>
                <c:pt idx="7">
                  <c:v>0.16</c:v>
                </c:pt>
                <c:pt idx="8">
                  <c:v>0.27</c:v>
                </c:pt>
                <c:pt idx="9">
                  <c:v>7.0000000000000007E-2</c:v>
                </c:pt>
                <c:pt idx="10">
                  <c:v>0.2</c:v>
                </c:pt>
                <c:pt idx="11">
                  <c:v>0.32</c:v>
                </c:pt>
                <c:pt idx="12">
                  <c:v>0.57999999999999996</c:v>
                </c:pt>
                <c:pt idx="13">
                  <c:v>0.86</c:v>
                </c:pt>
              </c:numCache>
            </c:numRef>
          </c:val>
          <c:extLst>
            <c:ext xmlns:c16="http://schemas.microsoft.com/office/drawing/2014/chart" uri="{C3380CC4-5D6E-409C-BE32-E72D297353CC}">
              <c16:uniqueId val="{00000000-061E-4EAA-A2A5-A1E9C90195D6}"/>
            </c:ext>
          </c:extLst>
        </c:ser>
        <c:ser>
          <c:idx val="0"/>
          <c:order val="1"/>
          <c:tx>
            <c:strRef>
              <c:f>Sheet1!$C$1</c:f>
              <c:strCache>
                <c:ptCount val="1"/>
                <c:pt idx="0">
                  <c:v>Possession rate - Burundi households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A1DE"/>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Printers [e.g. scanners/multi functionals/faxes]</c:v>
                </c:pt>
                <c:pt idx="1">
                  <c:v>Desktop PCs [excluding. monitors/accessories]</c:v>
                </c:pt>
                <c:pt idx="2">
                  <c:v>Microwaves [including. combined excluding. grills]</c:v>
                </c:pt>
                <c:pt idx="3">
                  <c:v>Freezers</c:v>
                </c:pt>
                <c:pt idx="4">
                  <c:v>Telecommunication equipment e.g. [cordless phones/answering machines]</c:v>
                </c:pt>
                <c:pt idx="5">
                  <c:v>Flat Display Panel Monitors for computers [LCD/LED]</c:v>
                </c:pt>
                <c:pt idx="6">
                  <c:v>Small household equipment for hot water preparation [e.g. coffee/tea/water cookers]</c:v>
                </c:pt>
                <c:pt idx="7">
                  <c:v>Fridges [including. combi-fridges]</c:v>
                </c:pt>
                <c:pt idx="8">
                  <c:v>Laptops [including. tablets]</c:v>
                </c:pt>
                <c:pt idx="9">
                  <c:v>Equipment for food preparation [e.g. toaster/grills/food processing/frying pans] excluding hot water preparation</c:v>
                </c:pt>
                <c:pt idx="10">
                  <c:v>Flat Display Panel Televisions [LCD/LED/Plasma]</c:v>
                </c:pt>
                <c:pt idx="11">
                  <c:v>Kitchen equipment [e.g. large furnaces/ovens/cooking equipment – electrical]</c:v>
                </c:pt>
                <c:pt idx="12">
                  <c:v>Personal Care equipment [e.g. tooth brushes/hair dryers/razors - electrical]</c:v>
                </c:pt>
                <c:pt idx="13">
                  <c:v>Mobile Phones [including. smartphones/pagers]</c:v>
                </c:pt>
              </c:strCache>
            </c:strRef>
          </c:cat>
          <c:val>
            <c:numRef>
              <c:f>Sheet1!$C$2:$C$15</c:f>
              <c:numCache>
                <c:formatCode>0%</c:formatCode>
                <c:ptCount val="14"/>
                <c:pt idx="0">
                  <c:v>#N/A</c:v>
                </c:pt>
                <c:pt idx="1">
                  <c:v>2.8571428571428571E-3</c:v>
                </c:pt>
                <c:pt idx="2">
                  <c:v>1.1428571428571429E-2</c:v>
                </c:pt>
                <c:pt idx="3">
                  <c:v>1.4285714285714285E-2</c:v>
                </c:pt>
                <c:pt idx="4">
                  <c:v>0.02</c:v>
                </c:pt>
                <c:pt idx="5">
                  <c:v>2.8571428571428571E-2</c:v>
                </c:pt>
                <c:pt idx="6">
                  <c:v>8.5714285714285715E-2</c:v>
                </c:pt>
                <c:pt idx="7">
                  <c:v>9.1428571428571428E-2</c:v>
                </c:pt>
                <c:pt idx="8">
                  <c:v>0.1</c:v>
                </c:pt>
                <c:pt idx="9">
                  <c:v>0.10285714285714287</c:v>
                </c:pt>
                <c:pt idx="10">
                  <c:v>0.19428571428571428</c:v>
                </c:pt>
                <c:pt idx="11">
                  <c:v>0.38857142857142857</c:v>
                </c:pt>
                <c:pt idx="12">
                  <c:v>0.70571428571428574</c:v>
                </c:pt>
                <c:pt idx="13">
                  <c:v>0.95714285714285707</c:v>
                </c:pt>
              </c:numCache>
            </c:numRef>
          </c:val>
          <c:extLst>
            <c:ext xmlns:c16="http://schemas.microsoft.com/office/drawing/2014/chart" uri="{C3380CC4-5D6E-409C-BE32-E72D297353CC}">
              <c16:uniqueId val="{00000001-061E-4EAA-A2A5-A1E9C90195D6}"/>
            </c:ext>
          </c:extLst>
        </c:ser>
        <c:dLbls>
          <c:dLblPos val="outEnd"/>
          <c:showLegendKey val="0"/>
          <c:showVal val="1"/>
          <c:showCatName val="0"/>
          <c:showSerName val="0"/>
          <c:showPercent val="0"/>
          <c:showBubbleSize val="0"/>
        </c:dLbls>
        <c:gapWidth val="182"/>
        <c:axId val="1283288384"/>
        <c:axId val="1283288800"/>
      </c:barChart>
      <c:catAx>
        <c:axId val="1283288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283288800"/>
        <c:crosses val="autoZero"/>
        <c:auto val="1"/>
        <c:lblAlgn val="ctr"/>
        <c:lblOffset val="100"/>
        <c:noMultiLvlLbl val="0"/>
      </c:catAx>
      <c:valAx>
        <c:axId val="1283288800"/>
        <c:scaling>
          <c:orientation val="minMax"/>
          <c:max val="1"/>
        </c:scaling>
        <c:delete val="1"/>
        <c:axPos val="b"/>
        <c:numFmt formatCode="0%" sourceLinked="1"/>
        <c:majorTickMark val="none"/>
        <c:minorTickMark val="none"/>
        <c:tickLblPos val="nextTo"/>
        <c:crossAx val="1283288384"/>
        <c:crosses val="autoZero"/>
        <c:crossBetween val="between"/>
      </c:valAx>
      <c:spPr>
        <a:noFill/>
        <a:ln>
          <a:noFill/>
        </a:ln>
        <a:effectLst/>
      </c:spPr>
    </c:plotArea>
    <c:legend>
      <c:legendPos val="r"/>
      <c:layout>
        <c:manualLayout>
          <c:xMode val="edge"/>
          <c:yMode val="edge"/>
          <c:x val="0.1269863215531479"/>
          <c:y val="0.89721791489618785"/>
          <c:w val="0.74028957052692168"/>
          <c:h val="0.102782076138082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venir Next LT Pro" panose="020B05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0676350953601"/>
          <c:y val="3.1971665850499868E-2"/>
          <c:w val="0.46061991829436161"/>
          <c:h val="0.93037424714351258"/>
        </c:manualLayout>
      </c:layout>
      <c:barChart>
        <c:barDir val="bar"/>
        <c:grouping val="clustered"/>
        <c:varyColors val="0"/>
        <c:ser>
          <c:idx val="1"/>
          <c:order val="0"/>
          <c:tx>
            <c:strRef>
              <c:f>Sheet1!$G$1</c:f>
              <c:strCache>
                <c:ptCount val="1"/>
                <c:pt idx="0">
                  <c:v>Non working appliances - Burundian businesses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Printers [e.g. scanners/multi functionals/faxes]</c:v>
                </c:pt>
                <c:pt idx="1">
                  <c:v>Desktop PCs [excluding. monitors/accessories]</c:v>
                </c:pt>
                <c:pt idx="2">
                  <c:v>Microwaves [including. combined excluding. grills]</c:v>
                </c:pt>
                <c:pt idx="3">
                  <c:v>Freezers</c:v>
                </c:pt>
                <c:pt idx="4">
                  <c:v>Telecommunication equipment e.g. [cordless phones/answering machines]</c:v>
                </c:pt>
                <c:pt idx="5">
                  <c:v>Flat Display Panel Monitors for computers [LCD/LED]</c:v>
                </c:pt>
                <c:pt idx="6">
                  <c:v>Small household equipment for hot water preparation [e.g. coffee/tea/water cookers]</c:v>
                </c:pt>
                <c:pt idx="7">
                  <c:v>Fridges [including. combi-fridges]</c:v>
                </c:pt>
                <c:pt idx="8">
                  <c:v>Laptops [including. tablets]</c:v>
                </c:pt>
                <c:pt idx="9">
                  <c:v>Equipment for food preparation [e.g. toaster/grills/food processing/frying pans] excluding hot water preparation</c:v>
                </c:pt>
                <c:pt idx="10">
                  <c:v>Flat Display Panel Televisions [LCD/LED/Plasma]</c:v>
                </c:pt>
                <c:pt idx="11">
                  <c:v>Kitchen equipment [e.g. large furnaces/ovens/cooking equipment – electrical]</c:v>
                </c:pt>
                <c:pt idx="12">
                  <c:v>Personal Care equipment [e.g. tooth brushes/hair dryers/razors - electrical]</c:v>
                </c:pt>
                <c:pt idx="13">
                  <c:v>Mobile Phones [including. smartphones/pagers]</c:v>
                </c:pt>
              </c:strCache>
            </c:strRef>
          </c:cat>
          <c:val>
            <c:numRef>
              <c:f>Sheet1!$G$2:$G$15</c:f>
              <c:numCache>
                <c:formatCode>0%</c:formatCode>
                <c:ptCount val="14"/>
                <c:pt idx="0">
                  <c:v>0.04</c:v>
                </c:pt>
                <c:pt idx="1">
                  <c:v>0.01</c:v>
                </c:pt>
                <c:pt idx="2">
                  <c:v>#N/A</c:v>
                </c:pt>
                <c:pt idx="3">
                  <c:v>0.01</c:v>
                </c:pt>
                <c:pt idx="4">
                  <c:v>0.01</c:v>
                </c:pt>
                <c:pt idx="5">
                  <c:v>0.01</c:v>
                </c:pt>
                <c:pt idx="6">
                  <c:v>0.05</c:v>
                </c:pt>
                <c:pt idx="7">
                  <c:v>0.01</c:v>
                </c:pt>
                <c:pt idx="8">
                  <c:v>0.01</c:v>
                </c:pt>
                <c:pt idx="9">
                  <c:v>0.02</c:v>
                </c:pt>
                <c:pt idx="10">
                  <c:v>0.01</c:v>
                </c:pt>
                <c:pt idx="11">
                  <c:v>0.14000000000000001</c:v>
                </c:pt>
                <c:pt idx="12">
                  <c:v>0.39</c:v>
                </c:pt>
                <c:pt idx="13">
                  <c:v>0.12</c:v>
                </c:pt>
              </c:numCache>
            </c:numRef>
          </c:val>
          <c:extLst>
            <c:ext xmlns:c16="http://schemas.microsoft.com/office/drawing/2014/chart" uri="{C3380CC4-5D6E-409C-BE32-E72D297353CC}">
              <c16:uniqueId val="{00000000-855D-4BCF-A1B2-1E9B501A4A67}"/>
            </c:ext>
          </c:extLst>
        </c:ser>
        <c:ser>
          <c:idx val="0"/>
          <c:order val="1"/>
          <c:tx>
            <c:strRef>
              <c:f>Sheet1!$E$1</c:f>
              <c:strCache>
                <c:ptCount val="1"/>
                <c:pt idx="0">
                  <c:v>Non working appliances - Burundin households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rgbClr val="00A1DE"/>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Printers [e.g. scanners/multi functionals/faxes]</c:v>
                </c:pt>
                <c:pt idx="1">
                  <c:v>Desktop PCs [excluding. monitors/accessories]</c:v>
                </c:pt>
                <c:pt idx="2">
                  <c:v>Microwaves [including. combined excluding. grills]</c:v>
                </c:pt>
                <c:pt idx="3">
                  <c:v>Freezers</c:v>
                </c:pt>
                <c:pt idx="4">
                  <c:v>Telecommunication equipment e.g. [cordless phones/answering machines]</c:v>
                </c:pt>
                <c:pt idx="5">
                  <c:v>Flat Display Panel Monitors for computers [LCD/LED]</c:v>
                </c:pt>
                <c:pt idx="6">
                  <c:v>Small household equipment for hot water preparation [e.g. coffee/tea/water cookers]</c:v>
                </c:pt>
                <c:pt idx="7">
                  <c:v>Fridges [including. combi-fridges]</c:v>
                </c:pt>
                <c:pt idx="8">
                  <c:v>Laptops [including. tablets]</c:v>
                </c:pt>
                <c:pt idx="9">
                  <c:v>Equipment for food preparation [e.g. toaster/grills/food processing/frying pans] excluding hot water preparation</c:v>
                </c:pt>
                <c:pt idx="10">
                  <c:v>Flat Display Panel Televisions [LCD/LED/Plasma]</c:v>
                </c:pt>
                <c:pt idx="11">
                  <c:v>Kitchen equipment [e.g. large furnaces/ovens/cooking equipment – electrical]</c:v>
                </c:pt>
                <c:pt idx="12">
                  <c:v>Personal Care equipment [e.g. tooth brushes/hair dryers/razors - electrical]</c:v>
                </c:pt>
                <c:pt idx="13">
                  <c:v>Mobile Phones [including. smartphones/pagers]</c:v>
                </c:pt>
              </c:strCache>
            </c:strRef>
          </c:cat>
          <c:val>
            <c:numRef>
              <c:f>Sheet1!$E$2:$E$15</c:f>
              <c:numCache>
                <c:formatCode>0%</c:formatCode>
                <c:ptCount val="14"/>
                <c:pt idx="0">
                  <c:v>#N/A</c:v>
                </c:pt>
                <c:pt idx="1">
                  <c:v>#N/A</c:v>
                </c:pt>
                <c:pt idx="2">
                  <c:v>2.8571428571428571E-3</c:v>
                </c:pt>
                <c:pt idx="3">
                  <c:v>5.7142857142857143E-3</c:v>
                </c:pt>
                <c:pt idx="4">
                  <c:v>5.7142857142857143E-3</c:v>
                </c:pt>
                <c:pt idx="5">
                  <c:v>8.5714285714285701E-3</c:v>
                </c:pt>
                <c:pt idx="6">
                  <c:v>1.1428571428571429E-2</c:v>
                </c:pt>
                <c:pt idx="7">
                  <c:v>2.8571428571428571E-3</c:v>
                </c:pt>
                <c:pt idx="8">
                  <c:v>5.7142857142857143E-3</c:v>
                </c:pt>
                <c:pt idx="9">
                  <c:v>4.2857142857142858E-2</c:v>
                </c:pt>
                <c:pt idx="10">
                  <c:v>2.2857142857142857E-2</c:v>
                </c:pt>
                <c:pt idx="11">
                  <c:v>0.10857142857142858</c:v>
                </c:pt>
                <c:pt idx="12">
                  <c:v>0.29142857142857143</c:v>
                </c:pt>
                <c:pt idx="13">
                  <c:v>0.17714285714285716</c:v>
                </c:pt>
              </c:numCache>
            </c:numRef>
          </c:val>
          <c:extLst>
            <c:ext xmlns:c16="http://schemas.microsoft.com/office/drawing/2014/chart" uri="{C3380CC4-5D6E-409C-BE32-E72D297353CC}">
              <c16:uniqueId val="{00000001-855D-4BCF-A1B2-1E9B501A4A67}"/>
            </c:ext>
          </c:extLst>
        </c:ser>
        <c:dLbls>
          <c:dLblPos val="outEnd"/>
          <c:showLegendKey val="0"/>
          <c:showVal val="1"/>
          <c:showCatName val="0"/>
          <c:showSerName val="0"/>
          <c:showPercent val="0"/>
          <c:showBubbleSize val="0"/>
        </c:dLbls>
        <c:gapWidth val="173"/>
        <c:axId val="1283288384"/>
        <c:axId val="1283288800"/>
      </c:barChart>
      <c:catAx>
        <c:axId val="1283288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283288800"/>
        <c:crosses val="autoZero"/>
        <c:auto val="1"/>
        <c:lblAlgn val="ctr"/>
        <c:lblOffset val="100"/>
        <c:noMultiLvlLbl val="0"/>
      </c:catAx>
      <c:valAx>
        <c:axId val="1283288800"/>
        <c:scaling>
          <c:orientation val="minMax"/>
          <c:max val="1"/>
        </c:scaling>
        <c:delete val="1"/>
        <c:axPos val="b"/>
        <c:numFmt formatCode="0%" sourceLinked="1"/>
        <c:majorTickMark val="none"/>
        <c:minorTickMark val="none"/>
        <c:tickLblPos val="nextTo"/>
        <c:crossAx val="1283288384"/>
        <c:crosses val="autoZero"/>
        <c:crossBetween val="between"/>
      </c:valAx>
      <c:spPr>
        <a:noFill/>
        <a:ln>
          <a:solidFill>
            <a:schemeClr val="bg1"/>
          </a:solidFill>
        </a:ln>
        <a:effectLst/>
      </c:spPr>
    </c:plotArea>
    <c:legend>
      <c:legendPos val="r"/>
      <c:layout>
        <c:manualLayout>
          <c:xMode val="edge"/>
          <c:yMode val="edge"/>
          <c:x val="0.60048703615460342"/>
          <c:y val="0.43550808120435514"/>
          <c:w val="0.22726467751672205"/>
          <c:h val="0.251030053480248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Avenir Next LT Pro" panose="020B05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Number of Burundian households that discarded a product  in past 24 months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A1DE"/>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Sheet2!$A$2:$A$15</c:f>
              <c:strCache>
                <c:ptCount val="14"/>
                <c:pt idx="0">
                  <c:v>Personal Care equipment [e.g. tooth brushes/hair dryers/razors - electrical]</c:v>
                </c:pt>
                <c:pt idx="1">
                  <c:v>Mobile Phones [including. smartphones/pagers]</c:v>
                </c:pt>
                <c:pt idx="2">
                  <c:v>Kitchen equipment [e.g. large furnaces/ovens/cooking equipment – electrical]</c:v>
                </c:pt>
                <c:pt idx="3">
                  <c:v>Equipment for food preparation [e.g. toaster/grills/food processing/frying pans] excluding hot water preparation</c:v>
                </c:pt>
                <c:pt idx="4">
                  <c:v>Small household equipment for hot water preparation [e.g. coffee/tea/water cookers]</c:v>
                </c:pt>
                <c:pt idx="5">
                  <c:v>Flat Display Panel Televisions [LCD/LED/Plasma]</c:v>
                </c:pt>
                <c:pt idx="6">
                  <c:v>Laptops [including. tablets]</c:v>
                </c:pt>
                <c:pt idx="7">
                  <c:v>Telecommunication equipment e.g. [cordless phones/answering machines]</c:v>
                </c:pt>
                <c:pt idx="8">
                  <c:v>Flat Display Panel Monitors for computers [LCD/LED]</c:v>
                </c:pt>
                <c:pt idx="9">
                  <c:v>Desktop PCs [excluding. monitors/accessories]</c:v>
                </c:pt>
                <c:pt idx="10">
                  <c:v>Microwaves [including. combined excluding. grills]</c:v>
                </c:pt>
                <c:pt idx="11">
                  <c:v>Freezers</c:v>
                </c:pt>
                <c:pt idx="12">
                  <c:v>Fridges [including. combi-fridges]</c:v>
                </c:pt>
                <c:pt idx="13">
                  <c:v>Printers [e.g. scanners/multi functionals/faxes]</c:v>
                </c:pt>
              </c:strCache>
            </c:strRef>
          </c:cat>
          <c:val>
            <c:numRef>
              <c:f>Sheet2!$B$2:$B$15</c:f>
              <c:numCache>
                <c:formatCode>General</c:formatCode>
                <c:ptCount val="14"/>
                <c:pt idx="0">
                  <c:v>201</c:v>
                </c:pt>
                <c:pt idx="1">
                  <c:v>116</c:v>
                </c:pt>
                <c:pt idx="2">
                  <c:v>82</c:v>
                </c:pt>
                <c:pt idx="3">
                  <c:v>27</c:v>
                </c:pt>
                <c:pt idx="4">
                  <c:v>13</c:v>
                </c:pt>
                <c:pt idx="5">
                  <c:v>5</c:v>
                </c:pt>
                <c:pt idx="6">
                  <c:v>3</c:v>
                </c:pt>
                <c:pt idx="7">
                  <c:v>2</c:v>
                </c:pt>
                <c:pt idx="8">
                  <c:v>2</c:v>
                </c:pt>
                <c:pt idx="9">
                  <c:v>1</c:v>
                </c:pt>
                <c:pt idx="10">
                  <c:v>1</c:v>
                </c:pt>
                <c:pt idx="11">
                  <c:v>1</c:v>
                </c:pt>
                <c:pt idx="12">
                  <c:v>1</c:v>
                </c:pt>
                <c:pt idx="13">
                  <c:v>0</c:v>
                </c:pt>
              </c:numCache>
            </c:numRef>
          </c:val>
          <c:extLst>
            <c:ext xmlns:c16="http://schemas.microsoft.com/office/drawing/2014/chart" uri="{C3380CC4-5D6E-409C-BE32-E72D297353CC}">
              <c16:uniqueId val="{00000000-B380-4DFD-92EF-58D536E43FE3}"/>
            </c:ext>
          </c:extLst>
        </c:ser>
        <c:ser>
          <c:idx val="1"/>
          <c:order val="1"/>
          <c:tx>
            <c:strRef>
              <c:f>Sheet2!$C$1</c:f>
              <c:strCache>
                <c:ptCount val="1"/>
                <c:pt idx="0">
                  <c:v>Number of Burundian businesses that discarded a product  in past 24 months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Sheet2!$A$2:$A$15</c:f>
              <c:strCache>
                <c:ptCount val="14"/>
                <c:pt idx="0">
                  <c:v>Personal Care equipment [e.g. tooth brushes/hair dryers/razors - electrical]</c:v>
                </c:pt>
                <c:pt idx="1">
                  <c:v>Mobile Phones [including. smartphones/pagers]</c:v>
                </c:pt>
                <c:pt idx="2">
                  <c:v>Kitchen equipment [e.g. large furnaces/ovens/cooking equipment – electrical]</c:v>
                </c:pt>
                <c:pt idx="3">
                  <c:v>Equipment for food preparation [e.g. toaster/grills/food processing/frying pans] excluding hot water preparation</c:v>
                </c:pt>
                <c:pt idx="4">
                  <c:v>Small household equipment for hot water preparation [e.g. coffee/tea/water cookers]</c:v>
                </c:pt>
                <c:pt idx="5">
                  <c:v>Flat Display Panel Televisions [LCD/LED/Plasma]</c:v>
                </c:pt>
                <c:pt idx="6">
                  <c:v>Laptops [including. tablets]</c:v>
                </c:pt>
                <c:pt idx="7">
                  <c:v>Telecommunication equipment e.g. [cordless phones/answering machines]</c:v>
                </c:pt>
                <c:pt idx="8">
                  <c:v>Flat Display Panel Monitors for computers [LCD/LED]</c:v>
                </c:pt>
                <c:pt idx="9">
                  <c:v>Desktop PCs [excluding. monitors/accessories]</c:v>
                </c:pt>
                <c:pt idx="10">
                  <c:v>Microwaves [including. combined excluding. grills]</c:v>
                </c:pt>
                <c:pt idx="11">
                  <c:v>Freezers</c:v>
                </c:pt>
                <c:pt idx="12">
                  <c:v>Fridges [including. combi-fridges]</c:v>
                </c:pt>
                <c:pt idx="13">
                  <c:v>Printers [e.g. scanners/multi functionals/faxes]</c:v>
                </c:pt>
              </c:strCache>
            </c:strRef>
          </c:cat>
          <c:val>
            <c:numRef>
              <c:f>Sheet2!$C$2:$C$15</c:f>
              <c:numCache>
                <c:formatCode>General</c:formatCode>
                <c:ptCount val="14"/>
                <c:pt idx="0">
                  <c:v>42</c:v>
                </c:pt>
                <c:pt idx="1">
                  <c:v>18</c:v>
                </c:pt>
                <c:pt idx="2">
                  <c:v>21</c:v>
                </c:pt>
                <c:pt idx="3">
                  <c:v>4</c:v>
                </c:pt>
                <c:pt idx="4">
                  <c:v>2</c:v>
                </c:pt>
                <c:pt idx="5">
                  <c:v>1</c:v>
                </c:pt>
                <c:pt idx="6">
                  <c:v>2</c:v>
                </c:pt>
                <c:pt idx="7">
                  <c:v>0</c:v>
                </c:pt>
                <c:pt idx="8">
                  <c:v>2</c:v>
                </c:pt>
                <c:pt idx="9">
                  <c:v>1</c:v>
                </c:pt>
                <c:pt idx="10">
                  <c:v>1</c:v>
                </c:pt>
                <c:pt idx="11">
                  <c:v>0</c:v>
                </c:pt>
                <c:pt idx="12">
                  <c:v>0</c:v>
                </c:pt>
                <c:pt idx="13">
                  <c:v>3</c:v>
                </c:pt>
              </c:numCache>
            </c:numRef>
          </c:val>
          <c:extLst>
            <c:ext xmlns:c16="http://schemas.microsoft.com/office/drawing/2014/chart" uri="{C3380CC4-5D6E-409C-BE32-E72D297353CC}">
              <c16:uniqueId val="{00000001-B380-4DFD-92EF-58D536E43FE3}"/>
            </c:ext>
          </c:extLst>
        </c:ser>
        <c:dLbls>
          <c:showLegendKey val="0"/>
          <c:showVal val="0"/>
          <c:showCatName val="0"/>
          <c:showSerName val="0"/>
          <c:showPercent val="0"/>
          <c:showBubbleSize val="0"/>
        </c:dLbls>
        <c:gapWidth val="219"/>
        <c:overlap val="-27"/>
        <c:axId val="68849439"/>
        <c:axId val="68849855"/>
      </c:barChart>
      <c:catAx>
        <c:axId val="68849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68849855"/>
        <c:crosses val="autoZero"/>
        <c:auto val="1"/>
        <c:lblAlgn val="ctr"/>
        <c:lblOffset val="100"/>
        <c:noMultiLvlLbl val="0"/>
      </c:catAx>
      <c:valAx>
        <c:axId val="688498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68849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venir Next LT Pro" panose="020B05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a:t>E-waste generated (EU6) in tonnes</a:t>
            </a:r>
          </a:p>
        </c:rich>
      </c:tx>
      <c:overlay val="0"/>
    </c:title>
    <c:autoTitleDeleted val="0"/>
    <c:plotArea>
      <c:layout>
        <c:manualLayout>
          <c:layoutTarget val="inner"/>
          <c:xMode val="edge"/>
          <c:yMode val="edge"/>
          <c:x val="8.9481781487496831E-2"/>
          <c:y val="0.11031368702724063"/>
          <c:w val="0.88658436298595833"/>
          <c:h val="0.54237403850530241"/>
        </c:manualLayout>
      </c:layout>
      <c:barChart>
        <c:barDir val="col"/>
        <c:grouping val="stacked"/>
        <c:varyColors val="0"/>
        <c:ser>
          <c:idx val="2"/>
          <c:order val="0"/>
          <c:tx>
            <c:strRef>
              <c:f>ResultWG!$B$5</c:f>
              <c:strCache>
                <c:ptCount val="1"/>
                <c:pt idx="0">
                  <c:v>Full name</c:v>
                </c:pt>
              </c:strCache>
            </c:strRef>
          </c:tx>
          <c:invertIfNegative val="0"/>
          <c:cat>
            <c:numRef>
              <c:f>ResultWG!$C$5:$AC$5</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ResultWG!$B$6:$B$12</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0-19FA-401F-9C69-F8361AF8D5A2}"/>
            </c:ext>
          </c:extLst>
        </c:ser>
        <c:ser>
          <c:idx val="3"/>
          <c:order val="1"/>
          <c:tx>
            <c:strRef>
              <c:f>ResultWG!$B$6</c:f>
              <c:strCache>
                <c:ptCount val="1"/>
                <c:pt idx="0">
                  <c:v>Temperature exchange equipment</c:v>
                </c:pt>
              </c:strCache>
            </c:strRef>
          </c:tx>
          <c:invertIfNegative val="0"/>
          <c:cat>
            <c:numRef>
              <c:f>ResultWG!$C$5:$AC$5</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ResultWG!$C$6:$AC$6</c:f>
              <c:numCache>
                <c:formatCode>0</c:formatCode>
                <c:ptCount val="27"/>
                <c:pt idx="0">
                  <c:v>1188.2759800311517</c:v>
                </c:pt>
                <c:pt idx="1">
                  <c:v>1347.1662808058252</c:v>
                </c:pt>
                <c:pt idx="2">
                  <c:v>1509.670956923489</c:v>
                </c:pt>
                <c:pt idx="3">
                  <c:v>1673.376352947676</c:v>
                </c:pt>
                <c:pt idx="4">
                  <c:v>1850.9131137169777</c:v>
                </c:pt>
                <c:pt idx="5">
                  <c:v>2031.3313821857373</c:v>
                </c:pt>
                <c:pt idx="6">
                  <c:v>2212.0943626315816</c:v>
                </c:pt>
                <c:pt idx="7">
                  <c:v>2398.7488874325741</c:v>
                </c:pt>
                <c:pt idx="8">
                  <c:v>2600.2326996358925</c:v>
                </c:pt>
                <c:pt idx="9">
                  <c:v>2822.0490188885105</c:v>
                </c:pt>
                <c:pt idx="10">
                  <c:v>3065.0154628775963</c:v>
                </c:pt>
                <c:pt idx="11">
                  <c:v>3392.1614049034015</c:v>
                </c:pt>
                <c:pt idx="12">
                  <c:v>3777.7597821259124</c:v>
                </c:pt>
                <c:pt idx="13">
                  <c:v>4213.6932531023012</c:v>
                </c:pt>
                <c:pt idx="14">
                  <c:v>4697.5361567047221</c:v>
                </c:pt>
                <c:pt idx="15">
                  <c:v>5211.4089533072729</c:v>
                </c:pt>
                <c:pt idx="16">
                  <c:v>5771.0741349880527</c:v>
                </c:pt>
                <c:pt idx="17">
                  <c:v>6383.1757912667117</c:v>
                </c:pt>
                <c:pt idx="18">
                  <c:v>7041.8941277760123</c:v>
                </c:pt>
                <c:pt idx="19">
                  <c:v>7740.5046218471034</c:v>
                </c:pt>
                <c:pt idx="20">
                  <c:v>8450.9274942209904</c:v>
                </c:pt>
                <c:pt idx="21">
                  <c:v>9170.5646351963842</c:v>
                </c:pt>
                <c:pt idx="22">
                  <c:v>9891.2633478977496</c:v>
                </c:pt>
                <c:pt idx="23">
                  <c:v>10616.862537024748</c:v>
                </c:pt>
                <c:pt idx="24">
                  <c:v>11321.621029330337</c:v>
                </c:pt>
                <c:pt idx="25">
                  <c:v>12012.723204234593</c:v>
                </c:pt>
                <c:pt idx="26">
                  <c:v>12658.060577551296</c:v>
                </c:pt>
              </c:numCache>
            </c:numRef>
          </c:val>
          <c:extLst>
            <c:ext xmlns:c16="http://schemas.microsoft.com/office/drawing/2014/chart" uri="{C3380CC4-5D6E-409C-BE32-E72D297353CC}">
              <c16:uniqueId val="{00000001-19FA-401F-9C69-F8361AF8D5A2}"/>
            </c:ext>
          </c:extLst>
        </c:ser>
        <c:ser>
          <c:idx val="4"/>
          <c:order val="2"/>
          <c:tx>
            <c:strRef>
              <c:f>ResultWG!$B$7</c:f>
              <c:strCache>
                <c:ptCount val="1"/>
                <c:pt idx="0">
                  <c:v>Screens, monitors, and equipment containing screens (..)</c:v>
                </c:pt>
              </c:strCache>
            </c:strRef>
          </c:tx>
          <c:invertIfNegative val="0"/>
          <c:cat>
            <c:numRef>
              <c:f>ResultWG!$C$5:$AC$5</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ResultWG!$C$7:$AC$7</c:f>
              <c:numCache>
                <c:formatCode>0</c:formatCode>
                <c:ptCount val="27"/>
                <c:pt idx="0">
                  <c:v>280.3501676592752</c:v>
                </c:pt>
                <c:pt idx="1">
                  <c:v>321.04660388511365</c:v>
                </c:pt>
                <c:pt idx="2">
                  <c:v>363.53060257512294</c:v>
                </c:pt>
                <c:pt idx="3">
                  <c:v>405.20314691083013</c:v>
                </c:pt>
                <c:pt idx="4">
                  <c:v>437.96539141717864</c:v>
                </c:pt>
                <c:pt idx="5">
                  <c:v>466.12044765663484</c:v>
                </c:pt>
                <c:pt idx="6">
                  <c:v>497.82685917235909</c:v>
                </c:pt>
                <c:pt idx="7">
                  <c:v>552.89681777846647</c:v>
                </c:pt>
                <c:pt idx="8">
                  <c:v>636.10276674121667</c:v>
                </c:pt>
                <c:pt idx="9">
                  <c:v>753.22287633206065</c:v>
                </c:pt>
                <c:pt idx="10">
                  <c:v>901.15511239323803</c:v>
                </c:pt>
                <c:pt idx="11">
                  <c:v>1087.4838148082385</c:v>
                </c:pt>
                <c:pt idx="12">
                  <c:v>1325.6696282607309</c:v>
                </c:pt>
                <c:pt idx="13">
                  <c:v>1604.9136514496229</c:v>
                </c:pt>
                <c:pt idx="14">
                  <c:v>1899.1124412648837</c:v>
                </c:pt>
                <c:pt idx="15">
                  <c:v>2198.6144025712251</c:v>
                </c:pt>
                <c:pt idx="16">
                  <c:v>2506.8866135056023</c:v>
                </c:pt>
                <c:pt idx="17">
                  <c:v>2817.8846152508331</c:v>
                </c:pt>
                <c:pt idx="18">
                  <c:v>3123.7382698267647</c:v>
                </c:pt>
                <c:pt idx="19">
                  <c:v>3400.6149635556339</c:v>
                </c:pt>
                <c:pt idx="20">
                  <c:v>3631.3285205754469</c:v>
                </c:pt>
                <c:pt idx="21">
                  <c:v>3840.5639735944833</c:v>
                </c:pt>
                <c:pt idx="22">
                  <c:v>4044.1530018594967</c:v>
                </c:pt>
                <c:pt idx="23">
                  <c:v>4246.5954724924368</c:v>
                </c:pt>
                <c:pt idx="24">
                  <c:v>4462.2576166171557</c:v>
                </c:pt>
                <c:pt idx="25">
                  <c:v>4716.5463654754412</c:v>
                </c:pt>
                <c:pt idx="26">
                  <c:v>4977.5996015819983</c:v>
                </c:pt>
              </c:numCache>
            </c:numRef>
          </c:val>
          <c:extLst>
            <c:ext xmlns:c16="http://schemas.microsoft.com/office/drawing/2014/chart" uri="{C3380CC4-5D6E-409C-BE32-E72D297353CC}">
              <c16:uniqueId val="{00000002-19FA-401F-9C69-F8361AF8D5A2}"/>
            </c:ext>
          </c:extLst>
        </c:ser>
        <c:ser>
          <c:idx val="0"/>
          <c:order val="3"/>
          <c:tx>
            <c:strRef>
              <c:f>ResultWG!$B$8</c:f>
              <c:strCache>
                <c:ptCount val="1"/>
                <c:pt idx="0">
                  <c:v>Lamps</c:v>
                </c:pt>
              </c:strCache>
            </c:strRef>
          </c:tx>
          <c:invertIfNegative val="0"/>
          <c:cat>
            <c:numRef>
              <c:f>ResultWG!$C$5:$AC$5</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ResultWG!$C$8:$AC$8</c:f>
              <c:numCache>
                <c:formatCode>0</c:formatCode>
                <c:ptCount val="27"/>
                <c:pt idx="0">
                  <c:v>514.45274763359407</c:v>
                </c:pt>
                <c:pt idx="1">
                  <c:v>576.65666406178502</c:v>
                </c:pt>
                <c:pt idx="2">
                  <c:v>626.72289272569606</c:v>
                </c:pt>
                <c:pt idx="3">
                  <c:v>674.6955041982568</c:v>
                </c:pt>
                <c:pt idx="4">
                  <c:v>716.61397112121256</c:v>
                </c:pt>
                <c:pt idx="5">
                  <c:v>753.3086559421555</c:v>
                </c:pt>
                <c:pt idx="6">
                  <c:v>792.55616261750197</c:v>
                </c:pt>
                <c:pt idx="7">
                  <c:v>850.11267686084841</c:v>
                </c:pt>
                <c:pt idx="8">
                  <c:v>922.76658982142794</c:v>
                </c:pt>
                <c:pt idx="9">
                  <c:v>1004.924930428342</c:v>
                </c:pt>
                <c:pt idx="10">
                  <c:v>1088.3887265233047</c:v>
                </c:pt>
                <c:pt idx="11">
                  <c:v>1189.2412440275289</c:v>
                </c:pt>
                <c:pt idx="12">
                  <c:v>1309.2198107966947</c:v>
                </c:pt>
                <c:pt idx="13">
                  <c:v>1443.66884517178</c:v>
                </c:pt>
                <c:pt idx="14">
                  <c:v>1623.3182457202422</c:v>
                </c:pt>
                <c:pt idx="15">
                  <c:v>1785.1440016544491</c:v>
                </c:pt>
                <c:pt idx="16">
                  <c:v>1938.4141469426377</c:v>
                </c:pt>
                <c:pt idx="17">
                  <c:v>2150.4380845242745</c:v>
                </c:pt>
                <c:pt idx="18">
                  <c:v>2406.2251348432569</c:v>
                </c:pt>
                <c:pt idx="19">
                  <c:v>2642.7849219686827</c:v>
                </c:pt>
                <c:pt idx="20">
                  <c:v>2844.0709182031833</c:v>
                </c:pt>
                <c:pt idx="21">
                  <c:v>3191.8358248812015</c:v>
                </c:pt>
                <c:pt idx="22">
                  <c:v>3477.6192695923983</c:v>
                </c:pt>
                <c:pt idx="23">
                  <c:v>3906.9399564027026</c:v>
                </c:pt>
                <c:pt idx="24">
                  <c:v>4296.2668222355815</c:v>
                </c:pt>
                <c:pt idx="25">
                  <c:v>4934.993481261914</c:v>
                </c:pt>
                <c:pt idx="26">
                  <c:v>5671.0711159972761</c:v>
                </c:pt>
              </c:numCache>
            </c:numRef>
          </c:val>
          <c:extLst>
            <c:ext xmlns:c16="http://schemas.microsoft.com/office/drawing/2014/chart" uri="{C3380CC4-5D6E-409C-BE32-E72D297353CC}">
              <c16:uniqueId val="{00000003-19FA-401F-9C69-F8361AF8D5A2}"/>
            </c:ext>
          </c:extLst>
        </c:ser>
        <c:ser>
          <c:idx val="5"/>
          <c:order val="4"/>
          <c:tx>
            <c:strRef>
              <c:f>ResultWG!$B$9</c:f>
              <c:strCache>
                <c:ptCount val="1"/>
                <c:pt idx="0">
                  <c:v>Large equipment (excluding photovoltaic panels)</c:v>
                </c:pt>
              </c:strCache>
            </c:strRef>
          </c:tx>
          <c:invertIfNegative val="0"/>
          <c:cat>
            <c:numRef>
              <c:f>ResultWG!$C$5:$AC$5</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ResultWG!$C$9:$AC$9</c:f>
              <c:numCache>
                <c:formatCode>0</c:formatCode>
                <c:ptCount val="27"/>
                <c:pt idx="0">
                  <c:v>277.70283383251905</c:v>
                </c:pt>
                <c:pt idx="1">
                  <c:v>311.11521588624038</c:v>
                </c:pt>
                <c:pt idx="2">
                  <c:v>345.00884865265863</c:v>
                </c:pt>
                <c:pt idx="3">
                  <c:v>378.80591736005732</c:v>
                </c:pt>
                <c:pt idx="4">
                  <c:v>413.01234107793005</c:v>
                </c:pt>
                <c:pt idx="5">
                  <c:v>451.26190027976799</c:v>
                </c:pt>
                <c:pt idx="6">
                  <c:v>498.89574227565396</c:v>
                </c:pt>
                <c:pt idx="7">
                  <c:v>555.8588104756567</c:v>
                </c:pt>
                <c:pt idx="8">
                  <c:v>618.71258299273507</c:v>
                </c:pt>
                <c:pt idx="9">
                  <c:v>683.16104385029223</c:v>
                </c:pt>
                <c:pt idx="10">
                  <c:v>746.37083465846035</c:v>
                </c:pt>
                <c:pt idx="11">
                  <c:v>808.48654829116197</c:v>
                </c:pt>
                <c:pt idx="12">
                  <c:v>872.30176194685805</c:v>
                </c:pt>
                <c:pt idx="13">
                  <c:v>939.60259241623635</c:v>
                </c:pt>
                <c:pt idx="14">
                  <c:v>1016.1444688819716</c:v>
                </c:pt>
                <c:pt idx="15">
                  <c:v>1103.4817914091507</c:v>
                </c:pt>
                <c:pt idx="16">
                  <c:v>1205.9976191767216</c:v>
                </c:pt>
                <c:pt idx="17">
                  <c:v>1335.6660446858632</c:v>
                </c:pt>
                <c:pt idx="18">
                  <c:v>1495.029308948767</c:v>
                </c:pt>
                <c:pt idx="19">
                  <c:v>1671.6351926287587</c:v>
                </c:pt>
                <c:pt idx="20">
                  <c:v>1863.6724769354589</c:v>
                </c:pt>
                <c:pt idx="21">
                  <c:v>2081.5077851652395</c:v>
                </c:pt>
                <c:pt idx="22">
                  <c:v>2335.9126373750532</c:v>
                </c:pt>
                <c:pt idx="23">
                  <c:v>2614.1250511584308</c:v>
                </c:pt>
                <c:pt idx="24">
                  <c:v>2908.6946974932234</c:v>
                </c:pt>
                <c:pt idx="25">
                  <c:v>3225.0213602964745</c:v>
                </c:pt>
                <c:pt idx="26">
                  <c:v>3623.7439372250019</c:v>
                </c:pt>
              </c:numCache>
            </c:numRef>
          </c:val>
          <c:extLst>
            <c:ext xmlns:c16="http://schemas.microsoft.com/office/drawing/2014/chart" uri="{C3380CC4-5D6E-409C-BE32-E72D297353CC}">
              <c16:uniqueId val="{00000004-19FA-401F-9C69-F8361AF8D5A2}"/>
            </c:ext>
          </c:extLst>
        </c:ser>
        <c:ser>
          <c:idx val="6"/>
          <c:order val="5"/>
          <c:tx>
            <c:strRef>
              <c:f>ResultWG!$B$10</c:f>
              <c:strCache>
                <c:ptCount val="1"/>
                <c:pt idx="0">
                  <c:v>Photovoltaic panels (incl. converters)</c:v>
                </c:pt>
              </c:strCache>
            </c:strRef>
          </c:tx>
          <c:invertIfNegative val="0"/>
          <c:cat>
            <c:numRef>
              <c:f>ResultWG!$C$5:$AC$5</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ResultWG!$C$10:$AC$10</c:f>
              <c:numCache>
                <c:formatCode>0</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5-19FA-401F-9C69-F8361AF8D5A2}"/>
            </c:ext>
          </c:extLst>
        </c:ser>
        <c:ser>
          <c:idx val="7"/>
          <c:order val="6"/>
          <c:tx>
            <c:strRef>
              <c:f>ResultWG!$B$11</c:f>
              <c:strCache>
                <c:ptCount val="1"/>
                <c:pt idx="0">
                  <c:v>Small equipment</c:v>
                </c:pt>
              </c:strCache>
            </c:strRef>
          </c:tx>
          <c:invertIfNegative val="0"/>
          <c:cat>
            <c:numRef>
              <c:f>ResultWG!$C$5:$AC$5</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ResultWG!$C$11:$AC$11</c:f>
              <c:numCache>
                <c:formatCode>0</c:formatCode>
                <c:ptCount val="27"/>
                <c:pt idx="0">
                  <c:v>2039.4272836801547</c:v>
                </c:pt>
                <c:pt idx="1">
                  <c:v>2180.0916192229352</c:v>
                </c:pt>
                <c:pt idx="2">
                  <c:v>2333.9261201588088</c:v>
                </c:pt>
                <c:pt idx="3">
                  <c:v>2490.4715998495953</c:v>
                </c:pt>
                <c:pt idx="4">
                  <c:v>2668.7939891541105</c:v>
                </c:pt>
                <c:pt idx="5">
                  <c:v>2910.9882786225958</c:v>
                </c:pt>
                <c:pt idx="6">
                  <c:v>3191.3358861903375</c:v>
                </c:pt>
                <c:pt idx="7">
                  <c:v>3520.941603347831</c:v>
                </c:pt>
                <c:pt idx="8">
                  <c:v>3871.651611115738</c:v>
                </c:pt>
                <c:pt idx="9">
                  <c:v>4212.8739385629679</c:v>
                </c:pt>
                <c:pt idx="10">
                  <c:v>4552.242474837044</c:v>
                </c:pt>
                <c:pt idx="11">
                  <c:v>5001.3439173171373</c:v>
                </c:pt>
                <c:pt idx="12">
                  <c:v>5523.8144791219811</c:v>
                </c:pt>
                <c:pt idx="13">
                  <c:v>6223.5802447271763</c:v>
                </c:pt>
                <c:pt idx="14">
                  <c:v>7048.2566040442498</c:v>
                </c:pt>
                <c:pt idx="15">
                  <c:v>7874.2201912202509</c:v>
                </c:pt>
                <c:pt idx="16">
                  <c:v>8673.1013703470526</c:v>
                </c:pt>
                <c:pt idx="17">
                  <c:v>9424.8012865198543</c:v>
                </c:pt>
                <c:pt idx="18">
                  <c:v>10131.637774014514</c:v>
                </c:pt>
                <c:pt idx="19">
                  <c:v>10926.06026978571</c:v>
                </c:pt>
                <c:pt idx="20">
                  <c:v>11673.679387837388</c:v>
                </c:pt>
                <c:pt idx="21">
                  <c:v>12602.076464708403</c:v>
                </c:pt>
                <c:pt idx="22">
                  <c:v>13649.934176545097</c:v>
                </c:pt>
                <c:pt idx="23">
                  <c:v>14732.960492214539</c:v>
                </c:pt>
                <c:pt idx="24">
                  <c:v>15813.159079448124</c:v>
                </c:pt>
                <c:pt idx="25">
                  <c:v>16868.381558880566</c:v>
                </c:pt>
                <c:pt idx="26">
                  <c:v>18008.980894558867</c:v>
                </c:pt>
              </c:numCache>
            </c:numRef>
          </c:val>
          <c:extLst>
            <c:ext xmlns:c16="http://schemas.microsoft.com/office/drawing/2014/chart" uri="{C3380CC4-5D6E-409C-BE32-E72D297353CC}">
              <c16:uniqueId val="{00000006-19FA-401F-9C69-F8361AF8D5A2}"/>
            </c:ext>
          </c:extLst>
        </c:ser>
        <c:ser>
          <c:idx val="1"/>
          <c:order val="7"/>
          <c:tx>
            <c:strRef>
              <c:f>ResultWG!$B$12</c:f>
              <c:strCache>
                <c:ptCount val="1"/>
                <c:pt idx="0">
                  <c:v>Small IT and telecommunication equipment</c:v>
                </c:pt>
              </c:strCache>
            </c:strRef>
          </c:tx>
          <c:invertIfNegative val="0"/>
          <c:cat>
            <c:numRef>
              <c:f>ResultWG!$C$5:$AC$5</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ResultWG!$C$12:$AC$12</c:f>
              <c:numCache>
                <c:formatCode>0</c:formatCode>
                <c:ptCount val="27"/>
                <c:pt idx="0">
                  <c:v>662.11270800396869</c:v>
                </c:pt>
                <c:pt idx="1">
                  <c:v>770.58628085778412</c:v>
                </c:pt>
                <c:pt idx="2">
                  <c:v>882.09970422522861</c:v>
                </c:pt>
                <c:pt idx="3">
                  <c:v>1004.3255004107663</c:v>
                </c:pt>
                <c:pt idx="4">
                  <c:v>1128.208248658523</c:v>
                </c:pt>
                <c:pt idx="5">
                  <c:v>1245.419072697543</c:v>
                </c:pt>
                <c:pt idx="6">
                  <c:v>1357.7855979769106</c:v>
                </c:pt>
                <c:pt idx="7">
                  <c:v>1499.7208359795147</c:v>
                </c:pt>
                <c:pt idx="8">
                  <c:v>1661.3984978300457</c:v>
                </c:pt>
                <c:pt idx="9">
                  <c:v>1798.0887990282706</c:v>
                </c:pt>
                <c:pt idx="10">
                  <c:v>1940.0833248390884</c:v>
                </c:pt>
                <c:pt idx="11">
                  <c:v>2127.7404165956896</c:v>
                </c:pt>
                <c:pt idx="12">
                  <c:v>2366.8144092794341</c:v>
                </c:pt>
                <c:pt idx="13">
                  <c:v>2620.0986295272846</c:v>
                </c:pt>
                <c:pt idx="14">
                  <c:v>2879.7591223244758</c:v>
                </c:pt>
                <c:pt idx="15">
                  <c:v>3295.7024444517597</c:v>
                </c:pt>
                <c:pt idx="16">
                  <c:v>3856.7431768373813</c:v>
                </c:pt>
                <c:pt idx="17">
                  <c:v>4442.9894748237666</c:v>
                </c:pt>
                <c:pt idx="18">
                  <c:v>4961.2563737470182</c:v>
                </c:pt>
                <c:pt idx="19">
                  <c:v>5380.2527455858244</c:v>
                </c:pt>
                <c:pt idx="20">
                  <c:v>5702.3999668726383</c:v>
                </c:pt>
                <c:pt idx="21">
                  <c:v>5923.2640059098894</c:v>
                </c:pt>
                <c:pt idx="22">
                  <c:v>6054.4432228016931</c:v>
                </c:pt>
                <c:pt idx="23">
                  <c:v>6128.5121382732441</c:v>
                </c:pt>
                <c:pt idx="24">
                  <c:v>6208.4168825771594</c:v>
                </c:pt>
                <c:pt idx="25">
                  <c:v>6307.7090221180733</c:v>
                </c:pt>
                <c:pt idx="26">
                  <c:v>6343.7907692324143</c:v>
                </c:pt>
              </c:numCache>
            </c:numRef>
          </c:val>
          <c:extLst>
            <c:ext xmlns:c16="http://schemas.microsoft.com/office/drawing/2014/chart" uri="{C3380CC4-5D6E-409C-BE32-E72D297353CC}">
              <c16:uniqueId val="{00000007-19FA-401F-9C69-F8361AF8D5A2}"/>
            </c:ext>
          </c:extLst>
        </c:ser>
        <c:dLbls>
          <c:showLegendKey val="0"/>
          <c:showVal val="0"/>
          <c:showCatName val="0"/>
          <c:showSerName val="0"/>
          <c:showPercent val="0"/>
          <c:showBubbleSize val="0"/>
        </c:dLbls>
        <c:gapWidth val="150"/>
        <c:overlap val="100"/>
        <c:axId val="405191744"/>
        <c:axId val="405198800"/>
        <c:extLst/>
      </c:barChart>
      <c:catAx>
        <c:axId val="405191744"/>
        <c:scaling>
          <c:orientation val="minMax"/>
        </c:scaling>
        <c:delete val="0"/>
        <c:axPos val="b"/>
        <c:numFmt formatCode="General" sourceLinked="1"/>
        <c:majorTickMark val="out"/>
        <c:minorTickMark val="none"/>
        <c:tickLblPos val="nextTo"/>
        <c:txPr>
          <a:bodyPr/>
          <a:lstStyle/>
          <a:p>
            <a:pPr>
              <a:defRPr b="1"/>
            </a:pPr>
            <a:endParaRPr lang="en-US"/>
          </a:p>
        </c:txPr>
        <c:crossAx val="405198800"/>
        <c:crosses val="autoZero"/>
        <c:auto val="1"/>
        <c:lblAlgn val="ctr"/>
        <c:lblOffset val="100"/>
        <c:noMultiLvlLbl val="0"/>
      </c:catAx>
      <c:valAx>
        <c:axId val="405198800"/>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405191744"/>
        <c:crosses val="autoZero"/>
        <c:crossBetween val="between"/>
      </c:valAx>
    </c:plotArea>
    <c:legend>
      <c:legendPos val="b"/>
      <c:layout>
        <c:manualLayout>
          <c:xMode val="edge"/>
          <c:yMode val="edge"/>
          <c:x val="6.1272482474860966E-2"/>
          <c:y val="0.7375575885384269"/>
          <c:w val="0.92186863689405252"/>
          <c:h val="0.25951987215470901"/>
        </c:manualLayout>
      </c:layout>
      <c:overlay val="0"/>
      <c:txPr>
        <a:bodyPr/>
        <a:lstStyle/>
        <a:p>
          <a:pPr>
            <a:defRPr sz="1400"/>
          </a:pPr>
          <a:endParaRPr lang="en-US"/>
        </a:p>
      </c:txPr>
    </c:legend>
    <c:plotVisOnly val="1"/>
    <c:dispBlanksAs val="gap"/>
    <c:showDLblsOverMax val="0"/>
  </c:chart>
  <c:txPr>
    <a:bodyPr/>
    <a:lstStyle/>
    <a:p>
      <a:pPr>
        <a:defRPr>
          <a:latin typeface="Avenir Next LT Pro" panose="020B05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a:t>E-waste generated (EU6) in tonnes</a:t>
            </a:r>
          </a:p>
        </c:rich>
      </c:tx>
      <c:overlay val="0"/>
    </c:title>
    <c:autoTitleDeleted val="0"/>
    <c:plotArea>
      <c:layout>
        <c:manualLayout>
          <c:layoutTarget val="inner"/>
          <c:xMode val="edge"/>
          <c:yMode val="edge"/>
          <c:x val="3.93132077247089E-2"/>
          <c:y val="0.10726968377507723"/>
          <c:w val="0.94869302251068321"/>
          <c:h val="0.53277148159948229"/>
        </c:manualLayout>
      </c:layout>
      <c:barChart>
        <c:barDir val="col"/>
        <c:grouping val="stacked"/>
        <c:varyColors val="0"/>
        <c:ser>
          <c:idx val="3"/>
          <c:order val="1"/>
          <c:tx>
            <c:strRef>
              <c:f>ResultWG!$B$6</c:f>
              <c:strCache>
                <c:ptCount val="1"/>
                <c:pt idx="0">
                  <c:v>Temperature exchange equipment</c:v>
                </c:pt>
              </c:strCache>
            </c:strRef>
          </c:tx>
          <c:invertIfNegative val="0"/>
          <c:cat>
            <c:numRef>
              <c:f>ResultWG!$C$5:$AC$5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ResultWG!$C$6:$AC$6</c:f>
              <c:numCache>
                <c:formatCode>0</c:formatCode>
                <c:ptCount val="12"/>
                <c:pt idx="0">
                  <c:v>286.79020801052144</c:v>
                </c:pt>
                <c:pt idx="1">
                  <c:v>307.20093988605669</c:v>
                </c:pt>
                <c:pt idx="2">
                  <c:v>328.93554736124673</c:v>
                </c:pt>
                <c:pt idx="3">
                  <c:v>348.33881826112867</c:v>
                </c:pt>
                <c:pt idx="4">
                  <c:v>365.20668500236991</c:v>
                </c:pt>
                <c:pt idx="5">
                  <c:v>379.61549021399094</c:v>
                </c:pt>
                <c:pt idx="6">
                  <c:v>391.55933672356241</c:v>
                </c:pt>
                <c:pt idx="7">
                  <c:v>401.47085749444938</c:v>
                </c:pt>
                <c:pt idx="8">
                  <c:v>409.21295503860074</c:v>
                </c:pt>
                <c:pt idx="9">
                  <c:v>415.02198635753285</c:v>
                </c:pt>
                <c:pt idx="10">
                  <c:v>419.35851541616586</c:v>
                </c:pt>
                <c:pt idx="11">
                  <c:v>422.31534085022247</c:v>
                </c:pt>
              </c:numCache>
            </c:numRef>
          </c:val>
          <c:extLst>
            <c:ext xmlns:c16="http://schemas.microsoft.com/office/drawing/2014/chart" uri="{C3380CC4-5D6E-409C-BE32-E72D297353CC}">
              <c16:uniqueId val="{00000000-EB46-42DE-9D1E-28A3E00D2DEF}"/>
            </c:ext>
          </c:extLst>
        </c:ser>
        <c:ser>
          <c:idx val="4"/>
          <c:order val="2"/>
          <c:tx>
            <c:strRef>
              <c:f>ResultWG!$B$7</c:f>
              <c:strCache>
                <c:ptCount val="1"/>
                <c:pt idx="0">
                  <c:v>Screens, monitors, and equipment containing screens (..)</c:v>
                </c:pt>
              </c:strCache>
            </c:strRef>
          </c:tx>
          <c:invertIfNegative val="0"/>
          <c:cat>
            <c:numRef>
              <c:f>ResultWG!$C$5:$AC$5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ResultWG!$C$7:$AC$7</c:f>
              <c:numCache>
                <c:formatCode>0</c:formatCode>
                <c:ptCount val="12"/>
                <c:pt idx="0">
                  <c:v>253.90605764992017</c:v>
                </c:pt>
                <c:pt idx="1">
                  <c:v>284.60824961009848</c:v>
                </c:pt>
                <c:pt idx="2">
                  <c:v>309.92284381304933</c:v>
                </c:pt>
                <c:pt idx="3">
                  <c:v>330.24428850638606</c:v>
                </c:pt>
                <c:pt idx="4">
                  <c:v>345.72778982268812</c:v>
                </c:pt>
                <c:pt idx="5">
                  <c:v>355.56236283547838</c:v>
                </c:pt>
                <c:pt idx="6">
                  <c:v>358.96002978366351</c:v>
                </c:pt>
                <c:pt idx="7">
                  <c:v>356.64251216925527</c:v>
                </c:pt>
                <c:pt idx="8">
                  <c:v>350.70070666875563</c:v>
                </c:pt>
                <c:pt idx="9">
                  <c:v>342.31071792594702</c:v>
                </c:pt>
                <c:pt idx="10">
                  <c:v>331.85555209729102</c:v>
                </c:pt>
                <c:pt idx="11">
                  <c:v>320.5660938493192</c:v>
                </c:pt>
              </c:numCache>
            </c:numRef>
          </c:val>
          <c:extLst>
            <c:ext xmlns:c16="http://schemas.microsoft.com/office/drawing/2014/chart" uri="{C3380CC4-5D6E-409C-BE32-E72D297353CC}">
              <c16:uniqueId val="{00000001-EB46-42DE-9D1E-28A3E00D2DEF}"/>
            </c:ext>
          </c:extLst>
        </c:ser>
        <c:ser>
          <c:idx val="0"/>
          <c:order val="3"/>
          <c:tx>
            <c:strRef>
              <c:f>ResultWG!$B$8</c:f>
              <c:strCache>
                <c:ptCount val="1"/>
                <c:pt idx="0">
                  <c:v>Lamps</c:v>
                </c:pt>
              </c:strCache>
            </c:strRef>
          </c:tx>
          <c:invertIfNegative val="0"/>
          <c:cat>
            <c:numRef>
              <c:f>ResultWG!$C$5:$AC$5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ResultWG!$C$8:$AC$8</c:f>
              <c:numCache>
                <c:formatCode>0</c:formatCode>
                <c:ptCount val="12"/>
                <c:pt idx="0">
                  <c:v>191.22254121753545</c:v>
                </c:pt>
                <c:pt idx="1">
                  <c:v>198.08562392608394</c:v>
                </c:pt>
                <c:pt idx="2">
                  <c:v>200.84903189578256</c:v>
                </c:pt>
                <c:pt idx="3">
                  <c:v>201.68543862348699</c:v>
                </c:pt>
                <c:pt idx="4">
                  <c:v>200.16903947345114</c:v>
                </c:pt>
                <c:pt idx="5">
                  <c:v>195.34668955431729</c:v>
                </c:pt>
                <c:pt idx="6">
                  <c:v>189.32276523709794</c:v>
                </c:pt>
                <c:pt idx="7">
                  <c:v>185.85649871716703</c:v>
                </c:pt>
                <c:pt idx="8">
                  <c:v>184.04130396188359</c:v>
                </c:pt>
                <c:pt idx="9">
                  <c:v>188.18978739440857</c:v>
                </c:pt>
                <c:pt idx="10">
                  <c:v>185.64916255382786</c:v>
                </c:pt>
                <c:pt idx="11">
                  <c:v>175.36865509360419</c:v>
                </c:pt>
              </c:numCache>
            </c:numRef>
          </c:val>
          <c:extLst>
            <c:ext xmlns:c16="http://schemas.microsoft.com/office/drawing/2014/chart" uri="{C3380CC4-5D6E-409C-BE32-E72D297353CC}">
              <c16:uniqueId val="{00000002-EB46-42DE-9D1E-28A3E00D2DEF}"/>
            </c:ext>
          </c:extLst>
        </c:ser>
        <c:ser>
          <c:idx val="5"/>
          <c:order val="4"/>
          <c:tx>
            <c:strRef>
              <c:f>ResultWG!$B$9</c:f>
              <c:strCache>
                <c:ptCount val="1"/>
                <c:pt idx="0">
                  <c:v>Large equipment (excluding photovoltaic panels)</c:v>
                </c:pt>
              </c:strCache>
            </c:strRef>
          </c:tx>
          <c:invertIfNegative val="0"/>
          <c:cat>
            <c:numRef>
              <c:f>ResultWG!$C$5:$AC$5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ResultWG!$C$9:$AC$9</c:f>
              <c:numCache>
                <c:formatCode>0</c:formatCode>
                <c:ptCount val="12"/>
                <c:pt idx="0">
                  <c:v>81.190230674838745</c:v>
                </c:pt>
                <c:pt idx="1">
                  <c:v>87.587277543187199</c:v>
                </c:pt>
                <c:pt idx="2">
                  <c:v>93.609779749924414</c:v>
                </c:pt>
                <c:pt idx="3">
                  <c:v>98.534009460931728</c:v>
                </c:pt>
                <c:pt idx="4">
                  <c:v>102.50958635678968</c:v>
                </c:pt>
                <c:pt idx="5">
                  <c:v>105.5004207541421</c:v>
                </c:pt>
                <c:pt idx="6">
                  <c:v>107.37369382515749</c:v>
                </c:pt>
                <c:pt idx="7">
                  <c:v>108.2792386446127</c:v>
                </c:pt>
                <c:pt idx="8">
                  <c:v>108.3672836564986</c:v>
                </c:pt>
                <c:pt idx="9">
                  <c:v>108.72787178129472</c:v>
                </c:pt>
                <c:pt idx="10">
                  <c:v>109.20603063300454</c:v>
                </c:pt>
                <c:pt idx="11">
                  <c:v>108.92995615443776</c:v>
                </c:pt>
              </c:numCache>
            </c:numRef>
          </c:val>
          <c:extLst>
            <c:ext xmlns:c16="http://schemas.microsoft.com/office/drawing/2014/chart" uri="{C3380CC4-5D6E-409C-BE32-E72D297353CC}">
              <c16:uniqueId val="{00000003-EB46-42DE-9D1E-28A3E00D2DEF}"/>
            </c:ext>
          </c:extLst>
        </c:ser>
        <c:ser>
          <c:idx val="6"/>
          <c:order val="5"/>
          <c:tx>
            <c:strRef>
              <c:f>ResultWG!$B$10</c:f>
              <c:strCache>
                <c:ptCount val="1"/>
                <c:pt idx="0">
                  <c:v>Photovoltaic panels (incl. converters)</c:v>
                </c:pt>
              </c:strCache>
            </c:strRef>
          </c:tx>
          <c:invertIfNegative val="0"/>
          <c:cat>
            <c:numRef>
              <c:f>ResultWG!$C$5:$AC$5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ResultWG!$C$10:$AC$10</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4-EB46-42DE-9D1E-28A3E00D2DEF}"/>
            </c:ext>
          </c:extLst>
        </c:ser>
        <c:ser>
          <c:idx val="7"/>
          <c:order val="6"/>
          <c:tx>
            <c:strRef>
              <c:f>ResultWG!$B$11</c:f>
              <c:strCache>
                <c:ptCount val="1"/>
                <c:pt idx="0">
                  <c:v>Small equipment</c:v>
                </c:pt>
              </c:strCache>
            </c:strRef>
          </c:tx>
          <c:invertIfNegative val="0"/>
          <c:cat>
            <c:numRef>
              <c:f>ResultWG!$C$5:$AC$5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ResultWG!$C$11:$AC$11</c:f>
              <c:numCache>
                <c:formatCode>0</c:formatCode>
                <c:ptCount val="12"/>
                <c:pt idx="0">
                  <c:v>722.5120288384187</c:v>
                </c:pt>
                <c:pt idx="1">
                  <c:v>733.91643711895597</c:v>
                </c:pt>
                <c:pt idx="2">
                  <c:v>726.50260078065583</c:v>
                </c:pt>
                <c:pt idx="3">
                  <c:v>716.7592328809892</c:v>
                </c:pt>
                <c:pt idx="4">
                  <c:v>711.2875695026911</c:v>
                </c:pt>
                <c:pt idx="5">
                  <c:v>701.9515055487874</c:v>
                </c:pt>
                <c:pt idx="6">
                  <c:v>681.58399892694467</c:v>
                </c:pt>
                <c:pt idx="7">
                  <c:v>662.53135999237327</c:v>
                </c:pt>
                <c:pt idx="8">
                  <c:v>645.56994864308183</c:v>
                </c:pt>
                <c:pt idx="9">
                  <c:v>640.92859952827848</c:v>
                </c:pt>
                <c:pt idx="10">
                  <c:v>631.63398129064899</c:v>
                </c:pt>
                <c:pt idx="11">
                  <c:v>595.064671271566</c:v>
                </c:pt>
              </c:numCache>
            </c:numRef>
          </c:val>
          <c:extLst>
            <c:ext xmlns:c16="http://schemas.microsoft.com/office/drawing/2014/chart" uri="{C3380CC4-5D6E-409C-BE32-E72D297353CC}">
              <c16:uniqueId val="{00000005-EB46-42DE-9D1E-28A3E00D2DEF}"/>
            </c:ext>
          </c:extLst>
        </c:ser>
        <c:ser>
          <c:idx val="1"/>
          <c:order val="7"/>
          <c:tx>
            <c:strRef>
              <c:f>ResultWG!$B$12</c:f>
              <c:strCache>
                <c:ptCount val="1"/>
                <c:pt idx="0">
                  <c:v>Small IT and telecommunication equipment</c:v>
                </c:pt>
              </c:strCache>
            </c:strRef>
          </c:tx>
          <c:invertIfNegative val="0"/>
          <c:cat>
            <c:numRef>
              <c:f>ResultWG!$C$5:$AC$5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ResultWG!$C$12:$AC$12</c:f>
              <c:numCache>
                <c:formatCode>0</c:formatCode>
                <c:ptCount val="12"/>
                <c:pt idx="0">
                  <c:v>258.08036113177991</c:v>
                </c:pt>
                <c:pt idx="1">
                  <c:v>253.43456307882846</c:v>
                </c:pt>
                <c:pt idx="2">
                  <c:v>240.89454219291119</c:v>
                </c:pt>
                <c:pt idx="3">
                  <c:v>225.0031408469365</c:v>
                </c:pt>
                <c:pt idx="4">
                  <c:v>206.86992534733821</c:v>
                </c:pt>
                <c:pt idx="5">
                  <c:v>187.99953131029073</c:v>
                </c:pt>
                <c:pt idx="6">
                  <c:v>176.40738927940271</c:v>
                </c:pt>
                <c:pt idx="7">
                  <c:v>169.52384561170857</c:v>
                </c:pt>
                <c:pt idx="8">
                  <c:v>166.96086252999726</c:v>
                </c:pt>
                <c:pt idx="9">
                  <c:v>167.72599498957487</c:v>
                </c:pt>
                <c:pt idx="10">
                  <c:v>172.78384556190227</c:v>
                </c:pt>
                <c:pt idx="11">
                  <c:v>178.61483073438021</c:v>
                </c:pt>
              </c:numCache>
            </c:numRef>
          </c:val>
          <c:extLst>
            <c:ext xmlns:c16="http://schemas.microsoft.com/office/drawing/2014/chart" uri="{C3380CC4-5D6E-409C-BE32-E72D297353CC}">
              <c16:uniqueId val="{00000006-EB46-42DE-9D1E-28A3E00D2DEF}"/>
            </c:ext>
          </c:extLst>
        </c:ser>
        <c:dLbls>
          <c:showLegendKey val="0"/>
          <c:showVal val="0"/>
          <c:showCatName val="0"/>
          <c:showSerName val="0"/>
          <c:showPercent val="0"/>
          <c:showBubbleSize val="0"/>
        </c:dLbls>
        <c:gapWidth val="150"/>
        <c:overlap val="100"/>
        <c:axId val="155994352"/>
        <c:axId val="155995920"/>
        <c:extLst>
          <c:ext xmlns:c15="http://schemas.microsoft.com/office/drawing/2012/chart" uri="{02D57815-91ED-43cb-92C2-25804820EDAC}">
            <c15:filteredBarSeries>
              <c15:ser>
                <c:idx val="2"/>
                <c:order val="0"/>
                <c:tx>
                  <c:strRef>
                    <c:extLst>
                      <c:ext uri="{02D57815-91ED-43cb-92C2-25804820EDAC}">
                        <c15:formulaRef>
                          <c15:sqref>ResultWG!$B$5</c15:sqref>
                        </c15:formulaRef>
                      </c:ext>
                    </c:extLst>
                    <c:strCache>
                      <c:ptCount val="1"/>
                      <c:pt idx="0">
                        <c:v>Full name</c:v>
                      </c:pt>
                    </c:strCache>
                  </c:strRef>
                </c:tx>
                <c:invertIfNegative val="0"/>
                <c:cat>
                  <c:numRef>
                    <c:extLst>
                      <c:ext uri="{02D57815-91ED-43cb-92C2-25804820EDAC}">
                        <c15:formulaRef>
                          <c15:sqref>ResultWG!$C$5:$AC$5</c15:sqref>
                        </c15:formulaRef>
                      </c:ext>
                    </c:extLst>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extLst>
                      <c:ext uri="{02D57815-91ED-43cb-92C2-25804820EDAC}">
                        <c15:formulaRef>
                          <c15:sqref>ResultWG!$B$6:$B$12</c15:sqref>
                        </c15:formulaRef>
                      </c:ext>
                    </c:extLst>
                  </c:numRef>
                </c:val>
                <c:extLst>
                  <c:ext xmlns:c16="http://schemas.microsoft.com/office/drawing/2014/chart" uri="{C3380CC4-5D6E-409C-BE32-E72D297353CC}">
                    <c16:uniqueId val="{00000007-EB46-42DE-9D1E-28A3E00D2DEF}"/>
                  </c:ext>
                </c:extLst>
              </c15:ser>
            </c15:filteredBarSeries>
          </c:ext>
        </c:extLst>
      </c:barChart>
      <c:catAx>
        <c:axId val="155994352"/>
        <c:scaling>
          <c:orientation val="minMax"/>
        </c:scaling>
        <c:delete val="0"/>
        <c:axPos val="b"/>
        <c:numFmt formatCode="General" sourceLinked="1"/>
        <c:majorTickMark val="out"/>
        <c:minorTickMark val="none"/>
        <c:tickLblPos val="nextTo"/>
        <c:txPr>
          <a:bodyPr/>
          <a:lstStyle/>
          <a:p>
            <a:pPr>
              <a:defRPr sz="1400" b="1"/>
            </a:pPr>
            <a:endParaRPr lang="en-US"/>
          </a:p>
        </c:txPr>
        <c:crossAx val="155995920"/>
        <c:crosses val="autoZero"/>
        <c:auto val="1"/>
        <c:lblAlgn val="ctr"/>
        <c:lblOffset val="100"/>
        <c:noMultiLvlLbl val="0"/>
      </c:catAx>
      <c:valAx>
        <c:axId val="155995920"/>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155994352"/>
        <c:crosses val="autoZero"/>
        <c:crossBetween val="between"/>
      </c:valAx>
    </c:plotArea>
    <c:legend>
      <c:legendPos val="b"/>
      <c:layout>
        <c:manualLayout>
          <c:xMode val="edge"/>
          <c:yMode val="edge"/>
          <c:x val="1.5651953010286695E-2"/>
          <c:y val="0.73976554953752172"/>
          <c:w val="0.97355011257197643"/>
          <c:h val="0.24767799978759883"/>
        </c:manualLayout>
      </c:layout>
      <c:overlay val="0"/>
      <c:txPr>
        <a:bodyPr/>
        <a:lstStyle/>
        <a:p>
          <a:pPr>
            <a:defRPr sz="1600"/>
          </a:pPr>
          <a:endParaRPr lang="en-US"/>
        </a:p>
      </c:txPr>
    </c:legend>
    <c:plotVisOnly val="1"/>
    <c:dispBlanksAs val="gap"/>
    <c:showDLblsOverMax val="0"/>
  </c:chart>
  <c:txPr>
    <a:bodyPr/>
    <a:lstStyle/>
    <a:p>
      <a:pPr>
        <a:defRPr>
          <a:latin typeface="Avenir Next LT Pro" panose="020B05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DDD7B-0AEE-403A-9FCA-BE4AFBF699FD}"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2EAD52EF-71E9-44BE-92ED-7A638FD64198}">
      <dgm:prSet custT="1"/>
      <dgm:spPr/>
      <dgm:t>
        <a:bodyPr/>
        <a:lstStyle/>
        <a:p>
          <a:endParaRPr lang="en-US" sz="1800" dirty="0">
            <a:latin typeface="Avenir Next LT Pro" panose="020B0504020202020204" pitchFamily="34" charset="0"/>
          </a:endParaRPr>
        </a:p>
      </dgm:t>
    </dgm:pt>
    <dgm:pt modelId="{89E1DD9E-FFFA-4270-8667-A5A98F41B17C}" type="parTrans" cxnId="{DE6B517F-F2E8-420D-90C4-676B686E1C14}">
      <dgm:prSet/>
      <dgm:spPr/>
      <dgm:t>
        <a:bodyPr/>
        <a:lstStyle/>
        <a:p>
          <a:endParaRPr lang="en-US" sz="1800">
            <a:latin typeface="Avenir Next LT Pro" panose="020B0504020202020204" pitchFamily="34" charset="0"/>
          </a:endParaRPr>
        </a:p>
      </dgm:t>
    </dgm:pt>
    <dgm:pt modelId="{0E7779EF-A243-4C27-BA1E-4D20E018C195}" type="sibTrans" cxnId="{DE6B517F-F2E8-420D-90C4-676B686E1C14}">
      <dgm:prSet/>
      <dgm:spPr/>
      <dgm:t>
        <a:bodyPr/>
        <a:lstStyle/>
        <a:p>
          <a:endParaRPr lang="en-US" sz="1800">
            <a:latin typeface="Avenir Next LT Pro" panose="020B0504020202020204" pitchFamily="34" charset="0"/>
          </a:endParaRPr>
        </a:p>
      </dgm:t>
    </dgm:pt>
    <dgm:pt modelId="{7F5C7A4F-3036-4AC2-B34F-47A64DD76BB5}">
      <dgm:prSet custT="1"/>
      <dgm:spPr/>
      <dgm:t>
        <a:bodyPr/>
        <a:lstStyle/>
        <a:p>
          <a:r>
            <a:rPr lang="en-GB" sz="1800" dirty="0">
              <a:latin typeface="Avenir Next LT Pro" panose="020B0504020202020204" pitchFamily="34" charset="0"/>
            </a:rPr>
            <a:t>Serves as a basis for e-waste statistics, indicators and contributes to the SDGs. </a:t>
          </a:r>
          <a:endParaRPr lang="en-US" sz="1800" b="1" dirty="0">
            <a:latin typeface="Avenir Next LT Pro" panose="020B0504020202020204" pitchFamily="34" charset="0"/>
          </a:endParaRPr>
        </a:p>
      </dgm:t>
    </dgm:pt>
    <dgm:pt modelId="{AB2AFAE0-2C56-410D-BD4B-4D045ECA1442}" type="parTrans" cxnId="{052B0B11-D3B6-41E4-B9A4-A57A71F9C901}">
      <dgm:prSet/>
      <dgm:spPr/>
      <dgm:t>
        <a:bodyPr/>
        <a:lstStyle/>
        <a:p>
          <a:endParaRPr lang="en-US" sz="1800">
            <a:latin typeface="Avenir Next LT Pro" panose="020B0504020202020204" pitchFamily="34" charset="0"/>
          </a:endParaRPr>
        </a:p>
      </dgm:t>
    </dgm:pt>
    <dgm:pt modelId="{75A070DC-159E-4C6B-AF62-C882AA45F457}" type="sibTrans" cxnId="{052B0B11-D3B6-41E4-B9A4-A57A71F9C901}">
      <dgm:prSet/>
      <dgm:spPr/>
      <dgm:t>
        <a:bodyPr/>
        <a:lstStyle/>
        <a:p>
          <a:endParaRPr lang="en-US" sz="1800">
            <a:latin typeface="Avenir Next LT Pro" panose="020B0504020202020204" pitchFamily="34" charset="0"/>
          </a:endParaRPr>
        </a:p>
      </dgm:t>
    </dgm:pt>
    <dgm:pt modelId="{D348B13E-F0B1-4617-879F-C65DE14637B0}">
      <dgm:prSet custT="1"/>
      <dgm:spPr/>
      <dgm:t>
        <a:bodyPr/>
        <a:lstStyle/>
        <a:p>
          <a:endParaRPr lang="en-US" sz="1800" dirty="0">
            <a:latin typeface="Avenir Next LT Pro" panose="020B0504020202020204" pitchFamily="34" charset="0"/>
          </a:endParaRPr>
        </a:p>
      </dgm:t>
    </dgm:pt>
    <dgm:pt modelId="{9365D9E0-4B52-48AE-BA3C-46676BD14D56}" type="parTrans" cxnId="{FAEB386D-1596-44F4-A3BE-781241E7BBF6}">
      <dgm:prSet/>
      <dgm:spPr/>
      <dgm:t>
        <a:bodyPr/>
        <a:lstStyle/>
        <a:p>
          <a:endParaRPr lang="en-US" sz="1800">
            <a:latin typeface="Avenir Next LT Pro" panose="020B0504020202020204" pitchFamily="34" charset="0"/>
          </a:endParaRPr>
        </a:p>
      </dgm:t>
    </dgm:pt>
    <dgm:pt modelId="{3400016B-8D04-4589-9800-772CF5A8D150}" type="sibTrans" cxnId="{FAEB386D-1596-44F4-A3BE-781241E7BBF6}">
      <dgm:prSet/>
      <dgm:spPr/>
      <dgm:t>
        <a:bodyPr/>
        <a:lstStyle/>
        <a:p>
          <a:endParaRPr lang="en-US" sz="1800">
            <a:latin typeface="Avenir Next LT Pro" panose="020B0504020202020204" pitchFamily="34" charset="0"/>
          </a:endParaRPr>
        </a:p>
      </dgm:t>
    </dgm:pt>
    <dgm:pt modelId="{A2D94DD7-535E-493C-B118-5F1342F1CD32}">
      <dgm:prSet custT="1"/>
      <dgm:spPr/>
      <dgm:t>
        <a:bodyPr/>
        <a:lstStyle/>
        <a:p>
          <a:r>
            <a:rPr lang="en-GB" sz="1800" dirty="0">
              <a:latin typeface="Avenir Next LT Pro" panose="020B0504020202020204" pitchFamily="34" charset="0"/>
            </a:rPr>
            <a:t>Helps evaluate developments over time, set and assess targets, identify best practices for policy. </a:t>
          </a:r>
          <a:endParaRPr lang="en-US" sz="1800" dirty="0">
            <a:latin typeface="Avenir Next LT Pro" panose="020B0504020202020204" pitchFamily="34" charset="0"/>
          </a:endParaRPr>
        </a:p>
      </dgm:t>
    </dgm:pt>
    <dgm:pt modelId="{72C3BC08-3B23-45D3-B837-E8EF943B0C13}" type="parTrans" cxnId="{6C3AB845-8995-4261-9C33-36F685B886E8}">
      <dgm:prSet/>
      <dgm:spPr/>
      <dgm:t>
        <a:bodyPr/>
        <a:lstStyle/>
        <a:p>
          <a:endParaRPr lang="en-US" sz="1800">
            <a:latin typeface="Avenir Next LT Pro" panose="020B0504020202020204" pitchFamily="34" charset="0"/>
          </a:endParaRPr>
        </a:p>
      </dgm:t>
    </dgm:pt>
    <dgm:pt modelId="{BC421373-4407-405B-BE24-B6FEB032728F}" type="sibTrans" cxnId="{6C3AB845-8995-4261-9C33-36F685B886E8}">
      <dgm:prSet/>
      <dgm:spPr/>
      <dgm:t>
        <a:bodyPr/>
        <a:lstStyle/>
        <a:p>
          <a:endParaRPr lang="en-US" sz="1800">
            <a:latin typeface="Avenir Next LT Pro" panose="020B0504020202020204" pitchFamily="34" charset="0"/>
          </a:endParaRPr>
        </a:p>
      </dgm:t>
    </dgm:pt>
    <dgm:pt modelId="{75ABF086-8DCB-46AD-9C86-7273F1032FFA}">
      <dgm:prSet custT="1"/>
      <dgm:spPr/>
      <dgm:t>
        <a:bodyPr/>
        <a:lstStyle/>
        <a:p>
          <a:endParaRPr lang="en-US" sz="1800" dirty="0">
            <a:latin typeface="Avenir Next LT Pro" panose="020B0504020202020204" pitchFamily="34" charset="0"/>
          </a:endParaRPr>
        </a:p>
      </dgm:t>
    </dgm:pt>
    <dgm:pt modelId="{433C74D6-A3C8-4CF8-AB60-6A50761DFC1B}" type="parTrans" cxnId="{F3C28E7A-E77C-4E24-B000-BEC4E08BEC53}">
      <dgm:prSet/>
      <dgm:spPr/>
      <dgm:t>
        <a:bodyPr/>
        <a:lstStyle/>
        <a:p>
          <a:endParaRPr lang="en-US" sz="1800">
            <a:latin typeface="Avenir Next LT Pro" panose="020B0504020202020204" pitchFamily="34" charset="0"/>
          </a:endParaRPr>
        </a:p>
      </dgm:t>
    </dgm:pt>
    <dgm:pt modelId="{5D7C5264-8DC1-4962-85C9-5581DCB4B209}" type="sibTrans" cxnId="{F3C28E7A-E77C-4E24-B000-BEC4E08BEC53}">
      <dgm:prSet/>
      <dgm:spPr/>
      <dgm:t>
        <a:bodyPr/>
        <a:lstStyle/>
        <a:p>
          <a:endParaRPr lang="en-US" sz="1800">
            <a:latin typeface="Avenir Next LT Pro" panose="020B0504020202020204" pitchFamily="34" charset="0"/>
          </a:endParaRPr>
        </a:p>
      </dgm:t>
    </dgm:pt>
    <dgm:pt modelId="{17680CC5-3218-418A-9749-90A78E6203F3}">
      <dgm:prSet custT="1"/>
      <dgm:spPr/>
      <dgm:t>
        <a:bodyPr/>
        <a:lstStyle/>
        <a:p>
          <a:r>
            <a:rPr lang="en-GB" sz="1800" dirty="0">
              <a:latin typeface="Avenir Next LT Pro" panose="020B0504020202020204" pitchFamily="34" charset="0"/>
            </a:rPr>
            <a:t>Improves comparability between countries. </a:t>
          </a:r>
          <a:endParaRPr lang="en-US" sz="1800" dirty="0">
            <a:latin typeface="Avenir Next LT Pro" panose="020B0504020202020204" pitchFamily="34" charset="0"/>
          </a:endParaRPr>
        </a:p>
      </dgm:t>
    </dgm:pt>
    <dgm:pt modelId="{F8C00904-83B6-446E-804E-635B13BAB0B0}" type="parTrans" cxnId="{0869BAC2-CD05-4033-9701-324FCF420D46}">
      <dgm:prSet/>
      <dgm:spPr/>
      <dgm:t>
        <a:bodyPr/>
        <a:lstStyle/>
        <a:p>
          <a:endParaRPr lang="en-US" sz="1800">
            <a:latin typeface="Avenir Next LT Pro" panose="020B0504020202020204" pitchFamily="34" charset="0"/>
          </a:endParaRPr>
        </a:p>
      </dgm:t>
    </dgm:pt>
    <dgm:pt modelId="{394865E9-A24F-435A-A13C-A45EB16DCAFD}" type="sibTrans" cxnId="{0869BAC2-CD05-4033-9701-324FCF420D46}">
      <dgm:prSet/>
      <dgm:spPr/>
      <dgm:t>
        <a:bodyPr/>
        <a:lstStyle/>
        <a:p>
          <a:endParaRPr lang="en-US" sz="1800">
            <a:latin typeface="Avenir Next LT Pro" panose="020B0504020202020204" pitchFamily="34" charset="0"/>
          </a:endParaRPr>
        </a:p>
      </dgm:t>
    </dgm:pt>
    <dgm:pt modelId="{5F6FAF02-AF8F-4300-9644-384ABC2C11B4}" type="pres">
      <dgm:prSet presAssocID="{DC9DDD7B-0AEE-403A-9FCA-BE4AFBF699FD}" presName="Name0" presStyleCnt="0">
        <dgm:presLayoutVars>
          <dgm:dir/>
          <dgm:animLvl val="lvl"/>
          <dgm:resizeHandles val="exact"/>
        </dgm:presLayoutVars>
      </dgm:prSet>
      <dgm:spPr/>
    </dgm:pt>
    <dgm:pt modelId="{12832EC1-2F35-4080-8620-62CBAD05CBD1}" type="pres">
      <dgm:prSet presAssocID="{2EAD52EF-71E9-44BE-92ED-7A638FD64198}" presName="linNode" presStyleCnt="0"/>
      <dgm:spPr/>
    </dgm:pt>
    <dgm:pt modelId="{F95DC7A8-FBF2-4F18-AFB2-BC5990372BC6}" type="pres">
      <dgm:prSet presAssocID="{2EAD52EF-71E9-44BE-92ED-7A638FD64198}" presName="parentText" presStyleLbl="alignNode1" presStyleIdx="0" presStyleCnt="3" custScaleX="53652">
        <dgm:presLayoutVars>
          <dgm:chMax val="1"/>
          <dgm:bulletEnabled/>
        </dgm:presLayoutVars>
      </dgm:prSet>
      <dgm:spPr/>
    </dgm:pt>
    <dgm:pt modelId="{8400D603-7D31-4713-A534-F5BC9D68DE1F}" type="pres">
      <dgm:prSet presAssocID="{2EAD52EF-71E9-44BE-92ED-7A638FD64198}" presName="descendantText" presStyleLbl="alignAccFollowNode1" presStyleIdx="0" presStyleCnt="3" custLinFactNeighborX="1589">
        <dgm:presLayoutVars>
          <dgm:bulletEnabled/>
        </dgm:presLayoutVars>
      </dgm:prSet>
      <dgm:spPr/>
    </dgm:pt>
    <dgm:pt modelId="{0A4DE1E2-DB66-4C33-8C0B-4E6073D130E8}" type="pres">
      <dgm:prSet presAssocID="{0E7779EF-A243-4C27-BA1E-4D20E018C195}" presName="sp" presStyleCnt="0"/>
      <dgm:spPr/>
    </dgm:pt>
    <dgm:pt modelId="{C87D9A06-1392-423E-A531-D5DBCC2E44B2}" type="pres">
      <dgm:prSet presAssocID="{D348B13E-F0B1-4617-879F-C65DE14637B0}" presName="linNode" presStyleCnt="0"/>
      <dgm:spPr/>
    </dgm:pt>
    <dgm:pt modelId="{C43F961B-71CE-430B-B652-F91E04FDE1AE}" type="pres">
      <dgm:prSet presAssocID="{D348B13E-F0B1-4617-879F-C65DE14637B0}" presName="parentText" presStyleLbl="alignNode1" presStyleIdx="1" presStyleCnt="3" custScaleX="53652" custLinFactNeighborX="0">
        <dgm:presLayoutVars>
          <dgm:chMax val="1"/>
          <dgm:bulletEnabled/>
        </dgm:presLayoutVars>
      </dgm:prSet>
      <dgm:spPr/>
    </dgm:pt>
    <dgm:pt modelId="{23573736-00B8-40EE-95F1-693075C7508C}" type="pres">
      <dgm:prSet presAssocID="{D348B13E-F0B1-4617-879F-C65DE14637B0}" presName="descendantText" presStyleLbl="alignAccFollowNode1" presStyleIdx="1" presStyleCnt="3" custLinFactNeighborX="-575" custLinFactNeighborY="1182">
        <dgm:presLayoutVars>
          <dgm:bulletEnabled/>
        </dgm:presLayoutVars>
      </dgm:prSet>
      <dgm:spPr/>
    </dgm:pt>
    <dgm:pt modelId="{6F18333E-4417-40A1-B796-DECF56F25E0F}" type="pres">
      <dgm:prSet presAssocID="{3400016B-8D04-4589-9800-772CF5A8D150}" presName="sp" presStyleCnt="0"/>
      <dgm:spPr/>
    </dgm:pt>
    <dgm:pt modelId="{9A97769F-BE96-46D2-A2D6-AE24236D4A27}" type="pres">
      <dgm:prSet presAssocID="{75ABF086-8DCB-46AD-9C86-7273F1032FFA}" presName="linNode" presStyleCnt="0"/>
      <dgm:spPr/>
    </dgm:pt>
    <dgm:pt modelId="{975BB582-F64C-491C-B83E-767CB9808CB0}" type="pres">
      <dgm:prSet presAssocID="{75ABF086-8DCB-46AD-9C86-7273F1032FFA}" presName="parentText" presStyleLbl="alignNode1" presStyleIdx="2" presStyleCnt="3" custScaleX="53652">
        <dgm:presLayoutVars>
          <dgm:chMax val="1"/>
          <dgm:bulletEnabled/>
        </dgm:presLayoutVars>
      </dgm:prSet>
      <dgm:spPr/>
    </dgm:pt>
    <dgm:pt modelId="{DE408635-E838-4F22-99F2-11375688BD8C}" type="pres">
      <dgm:prSet presAssocID="{75ABF086-8DCB-46AD-9C86-7273F1032FFA}" presName="descendantText" presStyleLbl="alignAccFollowNode1" presStyleIdx="2" presStyleCnt="3" custLinFactNeighborY="1378">
        <dgm:presLayoutVars>
          <dgm:bulletEnabled/>
        </dgm:presLayoutVars>
      </dgm:prSet>
      <dgm:spPr/>
    </dgm:pt>
  </dgm:ptLst>
  <dgm:cxnLst>
    <dgm:cxn modelId="{C9604509-460F-4029-952B-9AF3C3046255}" type="presOf" srcId="{2EAD52EF-71E9-44BE-92ED-7A638FD64198}" destId="{F95DC7A8-FBF2-4F18-AFB2-BC5990372BC6}" srcOrd="0" destOrd="0" presId="urn:microsoft.com/office/officeart/2016/7/layout/VerticalSolidActionList"/>
    <dgm:cxn modelId="{052B0B11-D3B6-41E4-B9A4-A57A71F9C901}" srcId="{2EAD52EF-71E9-44BE-92ED-7A638FD64198}" destId="{7F5C7A4F-3036-4AC2-B34F-47A64DD76BB5}" srcOrd="0" destOrd="0" parTransId="{AB2AFAE0-2C56-410D-BD4B-4D045ECA1442}" sibTransId="{75A070DC-159E-4C6B-AF62-C882AA45F457}"/>
    <dgm:cxn modelId="{6C3AB845-8995-4261-9C33-36F685B886E8}" srcId="{D348B13E-F0B1-4617-879F-C65DE14637B0}" destId="{A2D94DD7-535E-493C-B118-5F1342F1CD32}" srcOrd="0" destOrd="0" parTransId="{72C3BC08-3B23-45D3-B837-E8EF943B0C13}" sibTransId="{BC421373-4407-405B-BE24-B6FEB032728F}"/>
    <dgm:cxn modelId="{5F013749-02D6-4766-A1A1-3CB2A6662A49}" type="presOf" srcId="{75ABF086-8DCB-46AD-9C86-7273F1032FFA}" destId="{975BB582-F64C-491C-B83E-767CB9808CB0}" srcOrd="0" destOrd="0" presId="urn:microsoft.com/office/officeart/2016/7/layout/VerticalSolidActionList"/>
    <dgm:cxn modelId="{FAEB386D-1596-44F4-A3BE-781241E7BBF6}" srcId="{DC9DDD7B-0AEE-403A-9FCA-BE4AFBF699FD}" destId="{D348B13E-F0B1-4617-879F-C65DE14637B0}" srcOrd="1" destOrd="0" parTransId="{9365D9E0-4B52-48AE-BA3C-46676BD14D56}" sibTransId="{3400016B-8D04-4589-9800-772CF5A8D150}"/>
    <dgm:cxn modelId="{C5C84E4E-4E49-454F-A70E-7037339395CA}" type="presOf" srcId="{DC9DDD7B-0AEE-403A-9FCA-BE4AFBF699FD}" destId="{5F6FAF02-AF8F-4300-9644-384ABC2C11B4}" srcOrd="0" destOrd="0" presId="urn:microsoft.com/office/officeart/2016/7/layout/VerticalSolidActionList"/>
    <dgm:cxn modelId="{F3C28E7A-E77C-4E24-B000-BEC4E08BEC53}" srcId="{DC9DDD7B-0AEE-403A-9FCA-BE4AFBF699FD}" destId="{75ABF086-8DCB-46AD-9C86-7273F1032FFA}" srcOrd="2" destOrd="0" parTransId="{433C74D6-A3C8-4CF8-AB60-6A50761DFC1B}" sibTransId="{5D7C5264-8DC1-4962-85C9-5581DCB4B209}"/>
    <dgm:cxn modelId="{DE6B517F-F2E8-420D-90C4-676B686E1C14}" srcId="{DC9DDD7B-0AEE-403A-9FCA-BE4AFBF699FD}" destId="{2EAD52EF-71E9-44BE-92ED-7A638FD64198}" srcOrd="0" destOrd="0" parTransId="{89E1DD9E-FFFA-4270-8667-A5A98F41B17C}" sibTransId="{0E7779EF-A243-4C27-BA1E-4D20E018C195}"/>
    <dgm:cxn modelId="{62E068B4-BB51-496C-BA50-A9E9CE9B8460}" type="presOf" srcId="{7F5C7A4F-3036-4AC2-B34F-47A64DD76BB5}" destId="{8400D603-7D31-4713-A534-F5BC9D68DE1F}" srcOrd="0" destOrd="0" presId="urn:microsoft.com/office/officeart/2016/7/layout/VerticalSolidActionList"/>
    <dgm:cxn modelId="{AC7DD7B4-D864-4F76-8194-432F003C0234}" type="presOf" srcId="{17680CC5-3218-418A-9749-90A78E6203F3}" destId="{DE408635-E838-4F22-99F2-11375688BD8C}" srcOrd="0" destOrd="0" presId="urn:microsoft.com/office/officeart/2016/7/layout/VerticalSolidActionList"/>
    <dgm:cxn modelId="{0869BAC2-CD05-4033-9701-324FCF420D46}" srcId="{75ABF086-8DCB-46AD-9C86-7273F1032FFA}" destId="{17680CC5-3218-418A-9749-90A78E6203F3}" srcOrd="0" destOrd="0" parTransId="{F8C00904-83B6-446E-804E-635B13BAB0B0}" sibTransId="{394865E9-A24F-435A-A13C-A45EB16DCAFD}"/>
    <dgm:cxn modelId="{D5AFF2D0-F8AC-421D-AA8E-5D428C73C7A9}" type="presOf" srcId="{D348B13E-F0B1-4617-879F-C65DE14637B0}" destId="{C43F961B-71CE-430B-B652-F91E04FDE1AE}" srcOrd="0" destOrd="0" presId="urn:microsoft.com/office/officeart/2016/7/layout/VerticalSolidActionList"/>
    <dgm:cxn modelId="{27C626D3-EA26-4F81-A07F-DB5A57050818}" type="presOf" srcId="{A2D94DD7-535E-493C-B118-5F1342F1CD32}" destId="{23573736-00B8-40EE-95F1-693075C7508C}" srcOrd="0" destOrd="0" presId="urn:microsoft.com/office/officeart/2016/7/layout/VerticalSolidActionList"/>
    <dgm:cxn modelId="{3639E925-DFD4-4B7B-B51F-8FC039C615A9}" type="presParOf" srcId="{5F6FAF02-AF8F-4300-9644-384ABC2C11B4}" destId="{12832EC1-2F35-4080-8620-62CBAD05CBD1}" srcOrd="0" destOrd="0" presId="urn:microsoft.com/office/officeart/2016/7/layout/VerticalSolidActionList"/>
    <dgm:cxn modelId="{9ECA3994-FCA4-4D60-9473-28C2F1155CD0}" type="presParOf" srcId="{12832EC1-2F35-4080-8620-62CBAD05CBD1}" destId="{F95DC7A8-FBF2-4F18-AFB2-BC5990372BC6}" srcOrd="0" destOrd="0" presId="urn:microsoft.com/office/officeart/2016/7/layout/VerticalSolidActionList"/>
    <dgm:cxn modelId="{7FC4EA5B-2B4B-47AD-B748-950E83DD80FB}" type="presParOf" srcId="{12832EC1-2F35-4080-8620-62CBAD05CBD1}" destId="{8400D603-7D31-4713-A534-F5BC9D68DE1F}" srcOrd="1" destOrd="0" presId="urn:microsoft.com/office/officeart/2016/7/layout/VerticalSolidActionList"/>
    <dgm:cxn modelId="{80BF8127-7EA1-446B-A476-8F009E0E250F}" type="presParOf" srcId="{5F6FAF02-AF8F-4300-9644-384ABC2C11B4}" destId="{0A4DE1E2-DB66-4C33-8C0B-4E6073D130E8}" srcOrd="1" destOrd="0" presId="urn:microsoft.com/office/officeart/2016/7/layout/VerticalSolidActionList"/>
    <dgm:cxn modelId="{67FB90E6-2230-4BBF-A6AF-4FE4CCDFB1D4}" type="presParOf" srcId="{5F6FAF02-AF8F-4300-9644-384ABC2C11B4}" destId="{C87D9A06-1392-423E-A531-D5DBCC2E44B2}" srcOrd="2" destOrd="0" presId="urn:microsoft.com/office/officeart/2016/7/layout/VerticalSolidActionList"/>
    <dgm:cxn modelId="{3B51DD9B-68C7-4E84-89FE-DF66F5E175F2}" type="presParOf" srcId="{C87D9A06-1392-423E-A531-D5DBCC2E44B2}" destId="{C43F961B-71CE-430B-B652-F91E04FDE1AE}" srcOrd="0" destOrd="0" presId="urn:microsoft.com/office/officeart/2016/7/layout/VerticalSolidActionList"/>
    <dgm:cxn modelId="{F5E9EDDE-0588-4C6B-86C3-49B3DB8771DF}" type="presParOf" srcId="{C87D9A06-1392-423E-A531-D5DBCC2E44B2}" destId="{23573736-00B8-40EE-95F1-693075C7508C}" srcOrd="1" destOrd="0" presId="urn:microsoft.com/office/officeart/2016/7/layout/VerticalSolidActionList"/>
    <dgm:cxn modelId="{D84E23C4-C057-42DA-A385-B1B9A3157681}" type="presParOf" srcId="{5F6FAF02-AF8F-4300-9644-384ABC2C11B4}" destId="{6F18333E-4417-40A1-B796-DECF56F25E0F}" srcOrd="3" destOrd="0" presId="urn:microsoft.com/office/officeart/2016/7/layout/VerticalSolidActionList"/>
    <dgm:cxn modelId="{C9EC4018-5E9F-47CD-B821-D4D1B9077A5F}" type="presParOf" srcId="{5F6FAF02-AF8F-4300-9644-384ABC2C11B4}" destId="{9A97769F-BE96-46D2-A2D6-AE24236D4A27}" srcOrd="4" destOrd="0" presId="urn:microsoft.com/office/officeart/2016/7/layout/VerticalSolidActionList"/>
    <dgm:cxn modelId="{5F0E5DB8-71F4-4435-AB42-5499CFE5D88A}" type="presParOf" srcId="{9A97769F-BE96-46D2-A2D6-AE24236D4A27}" destId="{975BB582-F64C-491C-B83E-767CB9808CB0}" srcOrd="0" destOrd="0" presId="urn:microsoft.com/office/officeart/2016/7/layout/VerticalSolidActionList"/>
    <dgm:cxn modelId="{682424E7-4752-4F56-BA5F-FFD2BC926F5F}" type="presParOf" srcId="{9A97769F-BE96-46D2-A2D6-AE24236D4A27}" destId="{DE408635-E838-4F22-99F2-11375688BD8C}" srcOrd="1" destOrd="0" presId="urn:microsoft.com/office/officeart/2016/7/layout/VerticalSolidAc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0D603-7D31-4713-A534-F5BC9D68DE1F}">
      <dsp:nvSpPr>
        <dsp:cNvPr id="0" name=""/>
        <dsp:cNvSpPr/>
      </dsp:nvSpPr>
      <dsp:spPr>
        <a:xfrm>
          <a:off x="805623" y="958"/>
          <a:ext cx="4109537" cy="9827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736" tIns="249613" rIns="79736" bIns="249613"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venir Next LT Pro" panose="020B0504020202020204" pitchFamily="34" charset="0"/>
            </a:rPr>
            <a:t>Serves as a basis for e-waste statistics, indicators and contributes to the SDGs. </a:t>
          </a:r>
          <a:endParaRPr lang="en-US" sz="1800" b="1" kern="1200" dirty="0">
            <a:latin typeface="Avenir Next LT Pro" panose="020B0504020202020204" pitchFamily="34" charset="0"/>
          </a:endParaRPr>
        </a:p>
      </dsp:txBody>
      <dsp:txXfrm>
        <a:off x="805623" y="958"/>
        <a:ext cx="4109537" cy="982728"/>
      </dsp:txXfrm>
    </dsp:sp>
    <dsp:sp modelId="{F95DC7A8-FBF2-4F18-AFB2-BC5990372BC6}">
      <dsp:nvSpPr>
        <dsp:cNvPr id="0" name=""/>
        <dsp:cNvSpPr/>
      </dsp:nvSpPr>
      <dsp:spPr>
        <a:xfrm>
          <a:off x="238086" y="958"/>
          <a:ext cx="551212" cy="9827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366" tIns="97072" rIns="54366" bIns="97072"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venir Next LT Pro" panose="020B0504020202020204" pitchFamily="34" charset="0"/>
          </a:endParaRPr>
        </a:p>
      </dsp:txBody>
      <dsp:txXfrm>
        <a:off x="238086" y="958"/>
        <a:ext cx="551212" cy="982728"/>
      </dsp:txXfrm>
    </dsp:sp>
    <dsp:sp modelId="{23573736-00B8-40EE-95F1-693075C7508C}">
      <dsp:nvSpPr>
        <dsp:cNvPr id="0" name=""/>
        <dsp:cNvSpPr/>
      </dsp:nvSpPr>
      <dsp:spPr>
        <a:xfrm>
          <a:off x="783390" y="1054266"/>
          <a:ext cx="4109537" cy="9827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736" tIns="249613" rIns="79736" bIns="249613"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venir Next LT Pro" panose="020B0504020202020204" pitchFamily="34" charset="0"/>
            </a:rPr>
            <a:t>Helps evaluate developments over time, set and assess targets, identify best practices for policy. </a:t>
          </a:r>
          <a:endParaRPr lang="en-US" sz="1800" kern="1200" dirty="0">
            <a:latin typeface="Avenir Next LT Pro" panose="020B0504020202020204" pitchFamily="34" charset="0"/>
          </a:endParaRPr>
        </a:p>
      </dsp:txBody>
      <dsp:txXfrm>
        <a:off x="783390" y="1054266"/>
        <a:ext cx="4109537" cy="982728"/>
      </dsp:txXfrm>
    </dsp:sp>
    <dsp:sp modelId="{C43F961B-71CE-430B-B652-F91E04FDE1AE}">
      <dsp:nvSpPr>
        <dsp:cNvPr id="0" name=""/>
        <dsp:cNvSpPr/>
      </dsp:nvSpPr>
      <dsp:spPr>
        <a:xfrm>
          <a:off x="238086" y="1042650"/>
          <a:ext cx="551212" cy="9827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366" tIns="97072" rIns="54366" bIns="97072"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venir Next LT Pro" panose="020B0504020202020204" pitchFamily="34" charset="0"/>
          </a:endParaRPr>
        </a:p>
      </dsp:txBody>
      <dsp:txXfrm>
        <a:off x="238086" y="1042650"/>
        <a:ext cx="551212" cy="982728"/>
      </dsp:txXfrm>
    </dsp:sp>
    <dsp:sp modelId="{DE408635-E838-4F22-99F2-11375688BD8C}">
      <dsp:nvSpPr>
        <dsp:cNvPr id="0" name=""/>
        <dsp:cNvSpPr/>
      </dsp:nvSpPr>
      <dsp:spPr>
        <a:xfrm>
          <a:off x="789298" y="2085300"/>
          <a:ext cx="4109537" cy="9827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736" tIns="249613" rIns="79736" bIns="249613"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venir Next LT Pro" panose="020B0504020202020204" pitchFamily="34" charset="0"/>
            </a:rPr>
            <a:t>Improves comparability between countries. </a:t>
          </a:r>
          <a:endParaRPr lang="en-US" sz="1800" kern="1200" dirty="0">
            <a:latin typeface="Avenir Next LT Pro" panose="020B0504020202020204" pitchFamily="34" charset="0"/>
          </a:endParaRPr>
        </a:p>
      </dsp:txBody>
      <dsp:txXfrm>
        <a:off x="789298" y="2085300"/>
        <a:ext cx="4109537" cy="982728"/>
      </dsp:txXfrm>
    </dsp:sp>
    <dsp:sp modelId="{975BB582-F64C-491C-B83E-767CB9808CB0}">
      <dsp:nvSpPr>
        <dsp:cNvPr id="0" name=""/>
        <dsp:cNvSpPr/>
      </dsp:nvSpPr>
      <dsp:spPr>
        <a:xfrm>
          <a:off x="238086" y="2084342"/>
          <a:ext cx="551212" cy="9827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366" tIns="97072" rIns="54366" bIns="97072"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venir Next LT Pro" panose="020B0504020202020204" pitchFamily="34" charset="0"/>
          </a:endParaRPr>
        </a:p>
      </dsp:txBody>
      <dsp:txXfrm>
        <a:off x="238086" y="2084342"/>
        <a:ext cx="551212" cy="98272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92EA-4FB5-417A-96F6-B3058A54AB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venir Next LT Pro" panose="020B0504020202020204" pitchFamily="34" charset="0"/>
            </a:endParaRPr>
          </a:p>
        </p:txBody>
      </p:sp>
      <p:sp>
        <p:nvSpPr>
          <p:cNvPr id="3" name="Date Placeholder 2">
            <a:extLst>
              <a:ext uri="{FF2B5EF4-FFF2-40B4-BE49-F238E27FC236}">
                <a16:creationId xmlns:a16="http://schemas.microsoft.com/office/drawing/2014/main" id="{875D5479-0008-4BFD-BE18-7442B16913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2114D-3A05-4B20-822E-8261653B33D2}" type="datetimeFigureOut">
              <a:rPr lang="en-US" smtClean="0">
                <a:latin typeface="Avenir Next LT Pro" panose="020B0504020202020204" pitchFamily="34" charset="0"/>
              </a:rPr>
              <a:t>3/21/2023</a:t>
            </a:fld>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EABD4BE7-9FD8-4D10-87DD-2B2BC23B46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F10342B2-B657-4BF5-B0C4-8D3FD65073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5079B-D1F0-49DB-8DFB-E06CD09EC17E}" type="slidenum">
              <a:rPr lang="en-US" smtClean="0">
                <a:latin typeface="Avenir Next LT Pro" panose="020B0504020202020204" pitchFamily="34" charset="0"/>
              </a:rPr>
              <a:t>‹#›</a:t>
            </a:fld>
            <a:endParaRPr lang="en-US" dirty="0">
              <a:latin typeface="Avenir Next LT Pro" panose="020B0504020202020204" pitchFamily="34" charset="0"/>
            </a:endParaRPr>
          </a:p>
        </p:txBody>
      </p:sp>
    </p:spTree>
    <p:extLst>
      <p:ext uri="{BB962C8B-B14F-4D97-AF65-F5344CB8AC3E}">
        <p14:creationId xmlns:p14="http://schemas.microsoft.com/office/powerpoint/2010/main" val="420054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Next LT Pro"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Next LT Pro" panose="020B0504020202020204" pitchFamily="34" charset="0"/>
              </a:defRPr>
            </a:lvl1pPr>
          </a:lstStyle>
          <a:p>
            <a:fld id="{14F008D2-43B4-45EB-8E80-36DCF9CD046D}" type="datetimeFigureOut">
              <a:rPr lang="en-US" smtClean="0"/>
              <a:pPr/>
              <a:t>3/21/2023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Next LT Pro"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Next LT Pro" panose="020B0504020202020204" pitchFamily="34" charset="0"/>
              </a:defRPr>
            </a:lvl1pPr>
          </a:lstStyle>
          <a:p>
            <a:fld id="{46A8591F-50F3-4C40-9DA2-D793276CC051}" type="slidenum">
              <a:rPr lang="en-US" smtClean="0"/>
              <a:pPr/>
              <a:t>‹#›</a:t>
            </a:fld>
            <a:endParaRPr lang="en-US" dirty="0"/>
          </a:p>
        </p:txBody>
      </p:sp>
    </p:spTree>
    <p:extLst>
      <p:ext uri="{BB962C8B-B14F-4D97-AF65-F5344CB8AC3E}">
        <p14:creationId xmlns:p14="http://schemas.microsoft.com/office/powerpoint/2010/main" val="77999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8D1544D-F39A-4F55-BC21-9BE909A9BACC}" type="slidenum">
              <a:rPr lang="de-DE" smtClean="0"/>
              <a:t>1</a:t>
            </a:fld>
            <a:endParaRPr lang="de-DE"/>
          </a:p>
        </p:txBody>
      </p:sp>
    </p:spTree>
    <p:extLst>
      <p:ext uri="{BB962C8B-B14F-4D97-AF65-F5344CB8AC3E}">
        <p14:creationId xmlns:p14="http://schemas.microsoft.com/office/powerpoint/2010/main" val="37249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This chart shows the survey results for non-working appliances in Kenya households and businesses per product surveyed.  </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On average, 29% of the surveyed Kenyan households </a:t>
            </a:r>
            <a:r>
              <a:rPr lang="en-US" sz="1800" dirty="0" err="1">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possed</a:t>
            </a: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 at least one non-functioning mobile phone, 10% one non-functioning Flat display panel, and one non-functioning Laptop. </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For Kenyan businesses, the higher percentages of non functioning appliances applied to Mobile Phones (18%), Laptops (14%), Desktop PCs and Printers (both 13%) and Flat Display Monitors for computers (10%). </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discrepancy between households and businesses is high in the case of appliances that are most commonly used in the business sector such as Monitors, Desktop PCs and Printers. </a:t>
            </a: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10</a:t>
            </a:fld>
            <a:endParaRPr lang="en-US" dirty="0"/>
          </a:p>
        </p:txBody>
      </p:sp>
    </p:spTree>
    <p:extLst>
      <p:ext uri="{BB962C8B-B14F-4D97-AF65-F5344CB8AC3E}">
        <p14:creationId xmlns:p14="http://schemas.microsoft.com/office/powerpoint/2010/main" val="295329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survey also addressed the amount of appliances that the consumer disposed of in the past 24 months, taking into account September 2022 as a reference (time when the survey was conducted). </a:t>
            </a:r>
          </a:p>
          <a:p>
            <a:pPr marL="285750" indent="-285750" algn="just">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table here shows that Mobile Phones were the most commonly disposed of appliance by households in the 24 months preceding the survey. Consumers reported that 212 households and 106 businesses discarded at least one mobile phone. </a:t>
            </a:r>
          </a:p>
          <a:p>
            <a:pPr marL="285750" indent="-285750" algn="just">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Other commonly discarded products include flat display panel TVs, small household equipment, personal care equipment and laptops. Printers and desktops were also higher for businesses to disregard. </a:t>
            </a: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11</a:t>
            </a:fld>
            <a:endParaRPr lang="en-US" dirty="0"/>
          </a:p>
        </p:txBody>
      </p:sp>
    </p:spTree>
    <p:extLst>
      <p:ext uri="{BB962C8B-B14F-4D97-AF65-F5344CB8AC3E}">
        <p14:creationId xmlns:p14="http://schemas.microsoft.com/office/powerpoint/2010/main" val="226170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surveys also investigated the most common disposal routes per appliance. This table shows the five appliances that are most common in Kenyan households: mobile phones, flat display panel televisions, laptops, small household appliances and fridges. </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differences in the disposal routes could possibly be linked to consumer behaviors as well as with intrinsic dynamics of the e-waste collection in the country.</a:t>
            </a: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Fridges, for example, are usually brought to an e-waste collection center or to a county designated drop off point (20% of the total) or they are picked up from home by the companies that sold the product to Kenyan households (30%), the latter disposal route is not used in the case of small household equipment as most is disposed together with mixed residual solid waste (31%) or it is sold to a refurbished or repair shop (33%). </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On the other end, the majority of waste laptops are sold to refurbished or repair shops (51%), this is related to the fact that waste laptops have a positive value and therefore local </a:t>
            </a:r>
            <a:r>
              <a:rPr lang="en-US" sz="1800" dirty="0" err="1">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refurbishers</a:t>
            </a: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 are making profit by refurbishing and selling them as a second hand products. </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same trend can be observed for flat display panel TVs - 33% is reported to be sold to </a:t>
            </a:r>
            <a:r>
              <a:rPr lang="en-US" sz="1800" dirty="0" err="1">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refurbisher</a:t>
            </a: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 or repair shops, however, compared to laptops, a higher percentage is donated (18% of flat display panel TVs vs 9% of laptops). </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Mobile phones are also often sold to </a:t>
            </a:r>
            <a:r>
              <a:rPr lang="en-US" sz="1800" dirty="0" err="1">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refurbisher</a:t>
            </a: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 or repair shops (34%), this probably applies for relatively new smartphones, older smartphones or mobile phones are instead disposed of in the mixed municipal solid waste bin (15%) and 11% is donated.</a:t>
            </a: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12</a:t>
            </a:fld>
            <a:endParaRPr lang="en-US" dirty="0"/>
          </a:p>
        </p:txBody>
      </p:sp>
    </p:spTree>
    <p:extLst>
      <p:ext uri="{BB962C8B-B14F-4D97-AF65-F5344CB8AC3E}">
        <p14:creationId xmlns:p14="http://schemas.microsoft.com/office/powerpoint/2010/main" val="86804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household survey conducted in Burundi revealed that the highest possession rate applies to mobile phones, with 96% of households possessing at least one mobile phone. This trend is in line with the Kenyan survey. Possession rates are high also for Personal Care equipment (71%). All other items, including Flat Display Panel Television, Laptops, Small household equipment and Fridges are present in less than half of the households surveyed depicting a different situation than in Kenyan households. </a:t>
            </a: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In businesses, similarly to households, Mobile Phones and Personal Care equipment are present in 83% and 58% respectively of the total surveyed, while Printers are present in 26% of the businesses, Laptops in 27%, and desktops in 23%. Overall, possession rates are lower in Burundi for both households and businesses than in Kenya.</a:t>
            </a:r>
          </a:p>
          <a:p>
            <a:pPr marL="285750" marR="255905" indent="-285750" algn="just">
              <a:lnSpc>
                <a:spcPct val="150000"/>
              </a:lnSpc>
              <a:buFont typeface="Arial" panose="020B0604020202020204" pitchFamily="34" charset="0"/>
              <a:buChar char="•"/>
            </a:pPr>
            <a:r>
              <a:rPr lang="en-US" sz="1800" dirty="0">
                <a:solidFill>
                  <a:srgbClr val="404040"/>
                </a:solidFill>
                <a:effectLst/>
                <a:highlight>
                  <a:srgbClr val="FFFF00"/>
                </a:highlight>
                <a:latin typeface="Cambria" panose="02040503050406030204" pitchFamily="18" charset="0"/>
                <a:ea typeface="Calibri" panose="020F0502020204030204" pitchFamily="34" charset="0"/>
                <a:cs typeface="Times New Roman" panose="02020603050405020304" pitchFamily="18" charset="0"/>
              </a:rPr>
              <a:t>The majority of households possess only one of the items indicated in this chart. In fact, 100% of the households interviewed in Burundi possess only one laptop, 100% one Flat Display Panel television and 100% only one Fridge and Freezer. For Mobile Phones instead, results show that 48% of the households possess one Mobile Phone only, a considerable amount (26%) own two Mobile Phones, 15% three, 4% four and 3% five. </a:t>
            </a: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 </a:t>
            </a: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indent="-285750" algn="just">
              <a:lnSpc>
                <a:spcPct val="150000"/>
              </a:lnSpc>
              <a:buFont typeface="Arial" panose="020B0604020202020204" pitchFamily="34" charset="0"/>
              <a:buChar char="•"/>
            </a:pP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indent="-285750" algn="just">
              <a:lnSpc>
                <a:spcPct val="150000"/>
              </a:lnSpc>
              <a:buFont typeface="Arial" panose="020B0604020202020204" pitchFamily="34" charset="0"/>
              <a:buChar char="•"/>
            </a:pP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13</a:t>
            </a:fld>
            <a:endParaRPr lang="en-US" dirty="0"/>
          </a:p>
        </p:txBody>
      </p:sp>
    </p:spTree>
    <p:extLst>
      <p:ext uri="{BB962C8B-B14F-4D97-AF65-F5344CB8AC3E}">
        <p14:creationId xmlns:p14="http://schemas.microsoft.com/office/powerpoint/2010/main" val="52396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This chart shows the survey results for non-working appliances in Burundi households and businesses per product surveyed.  </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On average, 18% of the surveyed Burundi households possess at least one non-functioning mobile phone, 29% one non-functioning Personal Care equipment, and 11% non-functioning Kitchen equipment. </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In the case of businesses in Burundi, the higher percentages of non functioning appliances apply to Mobile Phones (12%) and Personal Care equipment (39%).  </a:t>
            </a: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14</a:t>
            </a:fld>
            <a:endParaRPr lang="en-US" dirty="0"/>
          </a:p>
        </p:txBody>
      </p:sp>
    </p:spTree>
    <p:extLst>
      <p:ext uri="{BB962C8B-B14F-4D97-AF65-F5344CB8AC3E}">
        <p14:creationId xmlns:p14="http://schemas.microsoft.com/office/powerpoint/2010/main" val="415541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This chart shows the amount of appliances that the consumer disposed of in Burundi in the past 24 months prior to the time of the survey which occurred in September. </a:t>
            </a:r>
          </a:p>
          <a:p>
            <a:pPr marL="285750" indent="-285750" algn="just">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Personal Care equipment was discarded by the most households (201) and business (42). This is followed by Mobile phones at 116 for households and 18 by businesses. Kitchen equipment, equipment for food preparation also had higher discard rates in households compared to the other products surveyed. </a:t>
            </a: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15</a:t>
            </a:fld>
            <a:endParaRPr lang="en-US" dirty="0"/>
          </a:p>
        </p:txBody>
      </p:sp>
    </p:spTree>
    <p:extLst>
      <p:ext uri="{BB962C8B-B14F-4D97-AF65-F5344CB8AC3E}">
        <p14:creationId xmlns:p14="http://schemas.microsoft.com/office/powerpoint/2010/main" val="756612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surveys also investigated the most common disposal routes per appliance. This table shows the five appliances that are most common in households in Burundi: Mobile Phones, Personal Care Equipment, Flat Display TVs, Kitchen equipment, Equipment for food preparation.</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Mobile Phones for example, are usually sold to a </a:t>
            </a:r>
            <a:r>
              <a:rPr lang="en-US" sz="1800" dirty="0" err="1">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refurbisher</a:t>
            </a: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 or repair shop (21%) or collected informally at home (17%), this is related to the fact that used or waste Mobile Phones have a positive value and therefore local </a:t>
            </a:r>
            <a:r>
              <a:rPr lang="en-US" sz="1800" dirty="0" err="1">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refurbishers</a:t>
            </a: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 or informal collectors are making profit by refurbishing and selling them as second hand products. </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Personal Care equipment, Kitchen equipment and Equipment for food preparation are mostly disposed of in the mixed residual solid waste (49%, 51% and 30% respectively). </a:t>
            </a: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Compared to the Kenyan results, less equipment in Burundi is picked up from home by the company that sold the products, in addition there is no evidence about equipment being collected by the County, less shares seems to be sold online or donated and higher number of households reported not to be informed about the disposal route or to be still in possession of the product (included in “Other”). </a:t>
            </a:r>
            <a:r>
              <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This suggests there’s that there’s opportunity to raise awareness and market gaps for e-waste collection and recycling in Burundi, especially compared to Kenya. </a:t>
            </a:r>
          </a:p>
        </p:txBody>
      </p:sp>
      <p:sp>
        <p:nvSpPr>
          <p:cNvPr id="4" name="Slide Number Placeholder 3"/>
          <p:cNvSpPr>
            <a:spLocks noGrp="1"/>
          </p:cNvSpPr>
          <p:nvPr>
            <p:ph type="sldNum" sz="quarter" idx="5"/>
          </p:nvPr>
        </p:nvSpPr>
        <p:spPr/>
        <p:txBody>
          <a:bodyPr/>
          <a:lstStyle/>
          <a:p>
            <a:fld id="{46A8591F-50F3-4C40-9DA2-D793276CC051}" type="slidenum">
              <a:rPr lang="en-US" smtClean="0"/>
              <a:pPr/>
              <a:t>16</a:t>
            </a:fld>
            <a:endParaRPr lang="en-US" dirty="0"/>
          </a:p>
        </p:txBody>
      </p:sp>
    </p:spTree>
    <p:extLst>
      <p:ext uri="{BB962C8B-B14F-4D97-AF65-F5344CB8AC3E}">
        <p14:creationId xmlns:p14="http://schemas.microsoft.com/office/powerpoint/2010/main" val="3094935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mbria" panose="02040503050406030204" pitchFamily="18" charset="0"/>
                <a:cs typeface="Cambria" panose="02040503050406030204" pitchFamily="18" charset="0"/>
              </a:rPr>
              <a:t>During the project, the countries were trained to use an e-waste toolkit which consist of a EEE POM Tool, that is used to collect and analyze EEE put on the market, and the E-waste Generated Tool which uses the POM data of EEE to calculate the E-waste generated. </a:t>
            </a:r>
            <a:endParaRPr lang="en-GB" sz="1800" dirty="0">
              <a:solidFill>
                <a:srgbClr val="404040"/>
              </a:solidFill>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mbria" panose="02040503050406030204" pitchFamily="18" charset="0"/>
                <a:cs typeface="Cambria" panose="02040503050406030204" pitchFamily="18" charset="0"/>
              </a:rPr>
              <a:t>Both tools are an integral part of the methodologies used for the calculation of the weight of electrical and electronic equipment (EEE), Put on Market (POM), and E-waste generated. It is based on the same methodologies as developed by the task group of the E-waste statistics Partnership for Measuring ICT for Development (Forti et al., 2018) and is what the GESP trains countries on globally to harmonize e-waste statistics. </a:t>
            </a:r>
            <a:endParaRPr lang="en-GB" sz="1800" dirty="0">
              <a:solidFill>
                <a:srgbClr val="404040"/>
              </a:solidFill>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mbria" panose="02040503050406030204" pitchFamily="18" charset="0"/>
                <a:cs typeface="Cambria" panose="02040503050406030204" pitchFamily="18" charset="0"/>
              </a:rPr>
              <a:t>The Tools have been developed by the SCYCLE team (formerly part of the United Nations University -UNU and recently transitioned to the United Nations Institute for Training and Research – UNITAR). The methodology used is further described in the E-waste Statistics Guidelines but please reach out to us if you want to know more about this approach as we can share further information.</a:t>
            </a:r>
            <a:endParaRPr lang="en-GB" sz="1800" dirty="0">
              <a:solidFill>
                <a:srgbClr val="404040"/>
              </a:solidFill>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mbria" panose="02040503050406030204" pitchFamily="18" charset="0"/>
                <a:cs typeface="Cambria" panose="02040503050406030204" pitchFamily="18" charset="0"/>
              </a:rPr>
              <a:t>The tools enable countries </a:t>
            </a:r>
            <a:r>
              <a:rPr lang="en-US" sz="1800" dirty="0" err="1">
                <a:solidFill>
                  <a:srgbClr val="404040"/>
                </a:solidFill>
                <a:effectLst/>
                <a:latin typeface="Cambria" panose="02040503050406030204" pitchFamily="18" charset="0"/>
                <a:ea typeface="Cambria" panose="02040503050406030204" pitchFamily="18" charset="0"/>
                <a:cs typeface="Cambria" panose="02040503050406030204" pitchFamily="18" charset="0"/>
              </a:rPr>
              <a:t>countries</a:t>
            </a:r>
            <a:r>
              <a:rPr lang="en-US" sz="1800" dirty="0">
                <a:solidFill>
                  <a:srgbClr val="404040"/>
                </a:solidFill>
                <a:effectLst/>
                <a:latin typeface="Cambria" panose="02040503050406030204" pitchFamily="18" charset="0"/>
                <a:ea typeface="Cambria" panose="02040503050406030204" pitchFamily="18" charset="0"/>
                <a:cs typeface="Cambria" panose="02040503050406030204" pitchFamily="18" charset="0"/>
              </a:rPr>
              <a:t> to generate their own statistics on EEE Put on Market and E-waste Generated,.  The “EEE Put on Market” can be calculated as Imports – Exports + Domestic Production. If, however, the country does not have Domestic Production of EEE, the user can neglect it and consider only the Imports and Exports. Imports and Exports data can be obtained at the National Bureau of Statistics or at any other Trade Authority in the country. </a:t>
            </a:r>
            <a:endPar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indent="-285750" algn="just">
              <a:lnSpc>
                <a:spcPct val="150000"/>
              </a:lnSpc>
              <a:buFont typeface="Arial" panose="020B0604020202020204" pitchFamily="34" charset="0"/>
              <a:buChar char="•"/>
            </a:pPr>
            <a:endPar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chart here is a result of this approach. EEE trade data for Kenya was provided from 2010 to 2021. To be able to capture all e-waste, the time series has been extended back to 1980 using UNITAR internal estimations. </a:t>
            </a: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indent="-285750" algn="just">
              <a:lnSpc>
                <a:spcPct val="150000"/>
              </a:lnSpc>
              <a:buFont typeface="Arial" panose="020B0604020202020204" pitchFamily="34" charset="0"/>
              <a:buChar char="•"/>
            </a:pPr>
            <a:r>
              <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E-waste generated in Kenya shows a rapid increase as a result of the increase of sales in the past 15 years. The total e-waste generation in Kenya is estimated to be 51.3 kt in 2021. The largest shares are represented by Small Equipment (16.7 kt) and Temperature exchange equipment (12kt). </a:t>
            </a:r>
          </a:p>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17</a:t>
            </a:fld>
            <a:endParaRPr lang="en-US" dirty="0"/>
          </a:p>
        </p:txBody>
      </p:sp>
    </p:spTree>
    <p:extLst>
      <p:ext uri="{BB962C8B-B14F-4D97-AF65-F5344CB8AC3E}">
        <p14:creationId xmlns:p14="http://schemas.microsoft.com/office/powerpoint/2010/main" val="278948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It is important to notice that Burundian country data are available from 2010 onwards.</a:t>
            </a:r>
          </a:p>
          <a:p>
            <a:pPr marL="285750" marR="255905"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estimated e-waste generated in Burundi calculated with country data in 2021 corresponds to 1.8 kt.</a:t>
            </a:r>
          </a:p>
          <a:p>
            <a:pPr marL="285750" marR="255905"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Compared to Kenya, Burundi has a much smaller population so less EEE is put on the market. </a:t>
            </a:r>
          </a:p>
          <a:p>
            <a:pPr marL="285750" marR="255905"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It is recommended that countries update regularly the EEE POM and E-waste Generated tool (once a year) to get the most reliable estimates of e-waste generation in the country that can be useful for developing policies and waste management guidelines and targets.</a:t>
            </a: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indent="-285750" algn="just">
              <a:lnSpc>
                <a:spcPct val="150000"/>
              </a:lnSpc>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18</a:t>
            </a:fld>
            <a:endParaRPr lang="en-US" dirty="0"/>
          </a:p>
        </p:txBody>
      </p:sp>
    </p:spTree>
    <p:extLst>
      <p:ext uri="{BB962C8B-B14F-4D97-AF65-F5344CB8AC3E}">
        <p14:creationId xmlns:p14="http://schemas.microsoft.com/office/powerpoint/2010/main" val="305125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200"/>
              </a:spcBef>
              <a:spcAft>
                <a:spcPts val="200"/>
              </a:spcAft>
              <a:buClr>
                <a:srgbClr val="333333"/>
              </a:buClr>
              <a:buFont typeface="LavaStd"/>
              <a:buChar cha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Important to use in-country field teams and local people when conducting surveys, especially when local languages are needed (e.g. in Burundi, the survey team switched to </a:t>
            </a:r>
            <a:r>
              <a:rPr lang="en-US" sz="1800" u="none" strike="noStrike" dirty="0" err="1">
                <a:effectLst/>
                <a:latin typeface="Calibri" panose="020F0502020204030204" pitchFamily="34" charset="0"/>
                <a:ea typeface="Times New Roman" panose="02020603050405020304" pitchFamily="18" charset="0"/>
                <a:cs typeface="Calibri" panose="020F0502020204030204" pitchFamily="34" charset="0"/>
              </a:rPr>
              <a:t>Kurundi</a:t>
            </a: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 instead of French). Team training and mock interviews were important for the pilots and should be continued if the project moves into a second phase. </a:t>
            </a:r>
            <a:endParaRPr lang="en-GB"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200"/>
              </a:spcBef>
              <a:spcAft>
                <a:spcPts val="200"/>
              </a:spcAft>
              <a:buClr>
                <a:srgbClr val="333333"/>
              </a:buClr>
              <a:buFont typeface="LavaStd"/>
              <a:buChar cha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It would have been beneficial for national statistical offices to inform the population (radio, TV, newspaper) so they are aware that the survey is going on – the project budget did not allow this would be important in any follow up projects. </a:t>
            </a:r>
            <a:endParaRPr lang="en-GB"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200"/>
              </a:spcBef>
              <a:spcAft>
                <a:spcPts val="200"/>
              </a:spcAft>
              <a:buClr>
                <a:srgbClr val="333333"/>
              </a:buClr>
              <a:buFont typeface="LavaStd"/>
              <a:buChar cha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Important to ensure robust data collection methods, storage and back-up plans to avoid loss of data – data from one question was lost but due to having recordings and call back numbers, most of the data was recoverable. </a:t>
            </a:r>
            <a:endParaRPr lang="en-GB"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200"/>
              </a:spcBef>
              <a:spcAft>
                <a:spcPts val="200"/>
              </a:spcAft>
              <a:buClr>
                <a:srgbClr val="333333"/>
              </a:buClr>
              <a:buFont typeface="LavaStd"/>
              <a:buChar cha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It was flagged that some survey participants in Burundi initially interpretated ‘personal care equipment’ as non-EEE products like combs and toothbrushes – visual aids of the different categories and continuously reinforcing that the focus of the survey is on EEE would help present this issue arising in the future. </a:t>
            </a:r>
          </a:p>
          <a:p>
            <a:pPr marL="342900" lvl="0" indent="-342900">
              <a:lnSpc>
                <a:spcPct val="115000"/>
              </a:lnSpc>
              <a:spcBef>
                <a:spcPts val="200"/>
              </a:spcBef>
              <a:spcAft>
                <a:spcPts val="200"/>
              </a:spcAft>
              <a:buClr>
                <a:srgbClr val="333333"/>
              </a:buClr>
              <a:buFont typeface="LavaStd"/>
              <a:buChar cha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Import to not double count EEE such as mobile phones in household and business surveys - it will be important to add to the question ‘is this for your home or business only use?’ The surveyors reassured that this will not be an issue for this survey since the household and business respondents were unique but is something you should be aware of when conducting national surveys. </a:t>
            </a:r>
            <a:endParaRPr lang="en-GB"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200"/>
              </a:spcBef>
              <a:spcAft>
                <a:spcPts val="200"/>
              </a:spcAft>
              <a:buClr>
                <a:srgbClr val="333333"/>
              </a:buClr>
              <a:buFont typeface="LavaStd"/>
              <a:buChar cha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It can be very difficult to draw the line between micro businesses and a single person – it is an issue of ownership, but it is still common for EEE such as mobiles, laptops to be also used for personal use. </a:t>
            </a:r>
            <a:endParaRPr lang="en-GB"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A8591F-50F3-4C40-9DA2-D793276CC051}" type="slidenum">
              <a:rPr lang="en-US" smtClean="0"/>
              <a:pPr/>
              <a:t>19</a:t>
            </a:fld>
            <a:endParaRPr lang="en-US" dirty="0"/>
          </a:p>
        </p:txBody>
      </p:sp>
    </p:spTree>
    <p:extLst>
      <p:ext uri="{BB962C8B-B14F-4D97-AF65-F5344CB8AC3E}">
        <p14:creationId xmlns:p14="http://schemas.microsoft.com/office/powerpoint/2010/main" val="14868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Hello everyone. I‘m Rosie McDonald from ITU‘s Environment and Emergency Telecommunications Division of BDT focussing on e-waste data. I would like to povide a brief reminder to this joint project by the ITU-the SCYCLE Team at UNITAR- and the </a:t>
            </a:r>
            <a:r>
              <a:rPr lang="en-US" dirty="0">
                <a:solidFill>
                  <a:schemeClr val="tx1">
                    <a:lumMod val="75000"/>
                    <a:lumOff val="25000"/>
                  </a:schemeClr>
                </a:solidFill>
                <a:latin typeface="Avenir Next LT Pro" panose="020B0504020202020204" pitchFamily="34" charset="0"/>
              </a:rPr>
              <a:t>East African Communications </a:t>
            </a:r>
            <a:r>
              <a:rPr lang="en-US" dirty="0" err="1">
                <a:solidFill>
                  <a:schemeClr val="tx1">
                    <a:lumMod val="75000"/>
                    <a:lumOff val="25000"/>
                  </a:schemeClr>
                </a:solidFill>
                <a:latin typeface="Avenir Next LT Pro" panose="020B0504020202020204" pitchFamily="34" charset="0"/>
              </a:rPr>
              <a:t>Organisation</a:t>
            </a:r>
            <a:r>
              <a:rPr lang="en-US" dirty="0">
                <a:solidFill>
                  <a:schemeClr val="tx1">
                    <a:lumMod val="75000"/>
                    <a:lumOff val="25000"/>
                  </a:schemeClr>
                </a:solidFill>
                <a:latin typeface="Avenir Next LT Pro" panose="020B0504020202020204" pitchFamily="34" charset="0"/>
              </a:rPr>
              <a:t>, which focuses on regional e-waste data harmonization through the development and trailing of household and business surveys.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project aims to p</a:t>
            </a:r>
            <a:r>
              <a:rPr lang="en-US" dirty="0">
                <a:solidFill>
                  <a:schemeClr val="tx1">
                    <a:lumMod val="75000"/>
                    <a:lumOff val="25000"/>
                  </a:schemeClr>
                </a:solidFill>
                <a:latin typeface="Avenir Next LT Pro" panose="020B0504020202020204" pitchFamily="34" charset="0"/>
              </a:rPr>
              <a:t>rovide technical assistance to 6 members of the East African Communications Organisation to harmonize e-waste data collection. </a:t>
            </a:r>
          </a:p>
          <a:p>
            <a:pPr marL="285750" indent="-285750">
              <a:buFont typeface="Arial" panose="020B0604020202020204" pitchFamily="34" charset="0"/>
              <a:buChar char="•"/>
            </a:pPr>
            <a:endParaRPr lang="en-GB" sz="1400" dirty="0">
              <a:solidFill>
                <a:srgbClr val="00A1DE"/>
              </a:solidFill>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A1DE"/>
                </a:solidFill>
                <a:latin typeface="Avenir Next LT Pro" panose="020B0504020202020204" pitchFamily="34" charset="0"/>
              </a:rPr>
              <a:t>EACO sought collaboration from ITU and SCYCLE to support various strategic actions of their Regional E-waste Management Strategy. One of the </a:t>
            </a:r>
            <a:r>
              <a:rPr lang="en-US" sz="1400" dirty="0"/>
              <a:t>action points in the strategy is establishing a baseline and harmonized data bank on e-waste statistics for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00A1DE"/>
              </a:solidFill>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A1DE"/>
                </a:solidFill>
                <a:latin typeface="Avenir Next LT Pro" panose="020B0504020202020204" pitchFamily="34" charset="0"/>
              </a:rPr>
              <a:t>The project also complements previous </a:t>
            </a:r>
            <a:r>
              <a:rPr lang="en-US" sz="2000" dirty="0">
                <a:solidFill>
                  <a:schemeClr val="tx1">
                    <a:lumMod val="75000"/>
                    <a:lumOff val="25000"/>
                  </a:schemeClr>
                </a:solidFill>
                <a:latin typeface="Avenir Next LT Pro" panose="020B0504020202020204" pitchFamily="34" charset="0"/>
              </a:rPr>
              <a:t>e-waste data and statistics support provided by the Global E-waste Statistics Partnership in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00A1DE"/>
              </a:solidFill>
              <a:latin typeface="Avenir Next LT Pro" panose="020B05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2</a:t>
            </a:fld>
            <a:endParaRPr lang="en-US" dirty="0"/>
          </a:p>
        </p:txBody>
      </p:sp>
    </p:spTree>
    <p:extLst>
      <p:ext uri="{BB962C8B-B14F-4D97-AF65-F5344CB8AC3E}">
        <p14:creationId xmlns:p14="http://schemas.microsoft.com/office/powerpoint/2010/main" val="1839154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200"/>
              </a:spcBef>
              <a:spcAft>
                <a:spcPts val="200"/>
              </a:spcAft>
              <a:buClr>
                <a:srgbClr val="333333"/>
              </a:buClr>
              <a:buFont typeface="LavaStd"/>
              <a:buChar cha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Some of partners NSOs were critical of using CATI (telephone surveying) due to quality control issues and the potential of people to make up the numbers. However, some NSOs highlighted that during COVID, they had to adopt the CATI methodology and then compared to CAPI results and found them to be robust. Both CAPI and CATI were selected since this was a pilot, we were still facing potential challenges with COVID and there is a trade-off between cost and the numbers needed for robust statistics. </a:t>
            </a:r>
          </a:p>
          <a:p>
            <a:pPr marL="342900" lvl="0" indent="-342900">
              <a:lnSpc>
                <a:spcPct val="115000"/>
              </a:lnSpc>
              <a:spcBef>
                <a:spcPts val="200"/>
              </a:spcBef>
              <a:spcAft>
                <a:spcPts val="200"/>
              </a:spcAft>
              <a:buClr>
                <a:srgbClr val="333333"/>
              </a:buClr>
              <a:buFont typeface="LavaStd"/>
              <a:buChar cha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There is a need to acknowledge that new technologies are evolving which makes other options other than in-person surveying an option. In addition, NSOs highlighted that getting reliable data can also be problematic if you appear at someone’s house and they can rush through a survey and make mistakes to make you leave faster. </a:t>
            </a:r>
          </a:p>
          <a:p>
            <a:pPr marL="342900" lvl="0" indent="-342900">
              <a:lnSpc>
                <a:spcPct val="115000"/>
              </a:lnSpc>
              <a:spcBef>
                <a:spcPts val="200"/>
              </a:spcBef>
              <a:spcAft>
                <a:spcPts val="200"/>
              </a:spcAft>
              <a:buClr>
                <a:srgbClr val="333333"/>
              </a:buClr>
              <a:buFont typeface="LavaStd"/>
              <a:buChar cha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Basically every approach has its strengths and weaknesses but putting in place a lot of quality control during surveying helps (e.g. multi-media recoding, listening to 10% of calls, filtering out data or excluding participants if they have doubts). </a:t>
            </a:r>
            <a:endParaRPr lang="en-GB"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200"/>
              </a:spcBef>
              <a:spcAft>
                <a:spcPts val="200"/>
              </a:spcAft>
              <a:buClr>
                <a:srgbClr val="333333"/>
              </a:buClr>
              <a:buFont typeface="LavaStd"/>
              <a:buChar cha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It was also suggested to include a follow-up question for non-functioning EEE as it doesn’t always automatically become e-waste –  a questions such as ‘Do you plan to repair this item in the future?’ will help. </a:t>
            </a:r>
          </a:p>
          <a:p>
            <a:pPr marL="342900" lvl="0" indent="-342900">
              <a:lnSpc>
                <a:spcPct val="115000"/>
              </a:lnSpc>
              <a:spcBef>
                <a:spcPts val="200"/>
              </a:spcBef>
              <a:spcAft>
                <a:spcPts val="200"/>
              </a:spcAft>
              <a:buClr>
                <a:srgbClr val="333333"/>
              </a:buClr>
              <a:buFont typeface="LavaStd"/>
              <a:buChar cha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It would be good to do some focus group discussions, including via WhatsApp going forward to better explore some of the responses and to dive deeper into the topic. </a:t>
            </a:r>
            <a:endParaRPr lang="en-GB"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255905"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indent="-285750" algn="just">
              <a:lnSpc>
                <a:spcPct val="150000"/>
              </a:lnSpc>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20</a:t>
            </a:fld>
            <a:endParaRPr lang="en-US" dirty="0"/>
          </a:p>
        </p:txBody>
      </p:sp>
    </p:spTree>
    <p:extLst>
      <p:ext uri="{BB962C8B-B14F-4D97-AF65-F5344CB8AC3E}">
        <p14:creationId xmlns:p14="http://schemas.microsoft.com/office/powerpoint/2010/main" val="1777283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21</a:t>
            </a:fld>
            <a:endParaRPr lang="en-US" dirty="0"/>
          </a:p>
        </p:txBody>
      </p:sp>
    </p:spTree>
    <p:extLst>
      <p:ext uri="{BB962C8B-B14F-4D97-AF65-F5344CB8AC3E}">
        <p14:creationId xmlns:p14="http://schemas.microsoft.com/office/powerpoint/2010/main" val="173789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r>
              <a:rPr lang="de-DE" dirty="0"/>
              <a:t>The project started in March 2021 and we are now preparing the final study for publication which is expected in late May/early June so today I‘ll be giving you a preview of the key results from our upcoming publication.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rPr>
              <a:t>The project worked with NSOs to develop a standard baseline survey for households and businesses which has since been piloted in Kenya and Burundi using based in Kenya called </a:t>
            </a:r>
            <a:r>
              <a:rPr lang="en-US" dirty="0" err="1">
                <a:solidFill>
                  <a:schemeClr val="bg2">
                    <a:lumMod val="25000"/>
                  </a:schemeClr>
                </a:solidFill>
              </a:rPr>
              <a:t>GeoPoll</a:t>
            </a:r>
            <a:r>
              <a:rPr lang="en-US" dirty="0">
                <a:solidFill>
                  <a:schemeClr val="bg2">
                    <a:lumMod val="25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rPr>
              <a:t>In addition to the survey, we provided training on the E-waste Tool kit which is required to collect and improve e-waste data and statistics at the national level, in a harmonized manner, to ensure regional harmonization. The results of this are also in our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rPr>
              <a:t>The East Africa E-waste Baseline Study will include both the data from the pilot surveys and the E-waste Toolkit. The publication will describe the methodologies, summarize the key statistics, stakeholders and surveys, and providing future recommendations. </a:t>
            </a:r>
            <a:endParaRPr lang="de-DE" dirty="0"/>
          </a:p>
        </p:txBody>
      </p:sp>
      <p:sp>
        <p:nvSpPr>
          <p:cNvPr id="4" name="Foliennummernplatzhalter 3"/>
          <p:cNvSpPr>
            <a:spLocks noGrp="1"/>
          </p:cNvSpPr>
          <p:nvPr>
            <p:ph type="sldNum" sz="quarter" idx="10"/>
          </p:nvPr>
        </p:nvSpPr>
        <p:spPr/>
        <p:txBody>
          <a:bodyPr/>
          <a:lstStyle/>
          <a:p>
            <a:fld id="{A8D1544D-F39A-4F55-BC21-9BE909A9BACC}" type="slidenum">
              <a:rPr lang="de-DE" smtClean="0"/>
              <a:t>3</a:t>
            </a:fld>
            <a:endParaRPr lang="de-DE"/>
          </a:p>
        </p:txBody>
      </p:sp>
    </p:spTree>
    <p:extLst>
      <p:ext uri="{BB962C8B-B14F-4D97-AF65-F5344CB8AC3E}">
        <p14:creationId xmlns:p14="http://schemas.microsoft.com/office/powerpoint/2010/main" val="40202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Avenir Next LT Pro" panose="020B0504020202020204" pitchFamily="34" charset="0"/>
              </a:rPr>
              <a:t>So why is it important to collect data on e-waste?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Data helps to improve comparability between countries, it is highly desirable to have a sound measurement framework that can integrate existing harmonised data and can serve as the basis for e-waste statistics and e-waste indicators. </a:t>
            </a:r>
            <a:r>
              <a:rPr lang="en-GB" b="0" i="0" dirty="0">
                <a:solidFill>
                  <a:srgbClr val="444444"/>
                </a:solidFill>
                <a:effectLst/>
                <a:latin typeface="Arial" panose="020B0604020202020204" pitchFamily="34" charset="0"/>
              </a:rPr>
              <a:t>Measuring e-waste is an important step towards addressing the e-waste challenge since statistics help to evaluate developments over time, set and assess targets, and identify best practices for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75000"/>
                  <a:lumOff val="25000"/>
                </a:schemeClr>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Avenir Next LT Pro" panose="020B0504020202020204" pitchFamily="34" charset="0"/>
              </a:rPr>
              <a:t>The data shown here for the project countries are from the 2020 Global E-waste Monitor and based on estimates from supply and EEE put on the market data using a methodology developed by UNU to calculate e-waste generated. We hope you had a chance to look at the Tools again but please try and do so again before tomorrow as that’s what we’ll be focusing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75000"/>
                  <a:lumOff val="25000"/>
                </a:schemeClr>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Avenir Next LT Pro" panose="020B0504020202020204" pitchFamily="34" charset="0"/>
              </a:rPr>
              <a:t>In addition, household and business data can complement the supply data and provide additional insights such as household size, income levels, the product life-time and how the product has been disposed of </a:t>
            </a:r>
            <a:r>
              <a:rPr lang="en-GB" sz="1200" dirty="0">
                <a:solidFill>
                  <a:schemeClr val="tx1">
                    <a:lumMod val="75000"/>
                    <a:lumOff val="25000"/>
                  </a:schemeClr>
                </a:solidFill>
                <a:latin typeface="Avenir Next LT Pro" panose="020B0504020202020204" pitchFamily="34" charset="0"/>
              </a:rPr>
              <a:t>and is an important step towards addressing the e-waste challenge since statistics help to evaluate developments over time, set and assess targets, and identify best practices for policies.</a:t>
            </a:r>
          </a:p>
          <a:p>
            <a:pPr marL="0" indent="0">
              <a:buFont typeface="Arial" panose="020B0604020202020204" pitchFamily="34" charset="0"/>
              <a:buNone/>
            </a:pPr>
            <a:endParaRPr lang="de-DE" sz="1200" dirty="0">
              <a:solidFill>
                <a:schemeClr val="tx1"/>
              </a:solidFill>
              <a:latin typeface="Avenir Next LT Pro" panose="020B0504020202020204" pitchFamily="34" charset="0"/>
            </a:endParaRPr>
          </a:p>
          <a:p>
            <a:pPr marL="0" indent="0">
              <a:buFont typeface="Arial" panose="020B0604020202020204" pitchFamily="34" charset="0"/>
              <a:buNone/>
            </a:pPr>
            <a:r>
              <a:rPr lang="en-GB" sz="2000" dirty="0">
                <a:solidFill>
                  <a:schemeClr val="tx1">
                    <a:lumMod val="75000"/>
                    <a:lumOff val="25000"/>
                  </a:schemeClr>
                </a:solidFill>
                <a:latin typeface="Avenir Next LT Pro" panose="020B0504020202020204" pitchFamily="34" charset="0"/>
              </a:rPr>
              <a:t>Piloting household and business surveys in Kenya and Burundi will help us to understand e-waste generation and disposal in specific areas. </a:t>
            </a:r>
            <a:r>
              <a:rPr lang="en-US" sz="2000" dirty="0">
                <a:solidFill>
                  <a:schemeClr val="tx1">
                    <a:lumMod val="75000"/>
                    <a:lumOff val="25000"/>
                  </a:schemeClr>
                </a:solidFill>
                <a:latin typeface="Avenir Next LT Pro" panose="020B0504020202020204" pitchFamily="34" charset="0"/>
              </a:rPr>
              <a:t>Questions focused on discard behavior, reasons to dispose and possession of Electronic and Electrical Equipment (EEE).</a:t>
            </a:r>
          </a:p>
          <a:p>
            <a:pPr marL="742950" lvl="1" indent="-285750">
              <a:buFont typeface="Arial" panose="020B0604020202020204" pitchFamily="34" charset="0"/>
              <a:buChar char="•"/>
            </a:pPr>
            <a:r>
              <a:rPr lang="en-US" dirty="0">
                <a:solidFill>
                  <a:schemeClr val="tx1">
                    <a:lumMod val="75000"/>
                    <a:lumOff val="25000"/>
                  </a:schemeClr>
                </a:solidFill>
                <a:latin typeface="Avenir Next LT Pro" panose="020B0504020202020204" pitchFamily="34" charset="0"/>
              </a:rPr>
              <a:t>Based on a subset of the UNU-KEYS where products are classified by similar function, comparable material composition and end-of-life attributes. </a:t>
            </a:r>
          </a:p>
          <a:p>
            <a:pPr marL="742950" lvl="1" indent="-285750">
              <a:buFont typeface="Arial" panose="020B0604020202020204" pitchFamily="34" charset="0"/>
              <a:buChar char="•"/>
            </a:pPr>
            <a:r>
              <a:rPr lang="en-US" dirty="0">
                <a:solidFill>
                  <a:schemeClr val="tx1">
                    <a:lumMod val="75000"/>
                    <a:lumOff val="25000"/>
                  </a:schemeClr>
                </a:solidFill>
                <a:latin typeface="Avenir Next LT Pro" panose="020B0504020202020204" pitchFamily="34" charset="0"/>
              </a:rPr>
              <a:t>The surveying was completed last week so we will have lots of opportunity to further explore the data.</a:t>
            </a:r>
          </a:p>
          <a:p>
            <a:pPr marL="742950" lvl="1" indent="-285750">
              <a:buFont typeface="Arial" panose="020B0604020202020204" pitchFamily="34" charset="0"/>
              <a:buChar char="•"/>
            </a:pPr>
            <a:endParaRPr lang="en-US" sz="2000" dirty="0">
              <a:solidFill>
                <a:schemeClr val="tx1">
                  <a:lumMod val="75000"/>
                  <a:lumOff val="25000"/>
                </a:schemeClr>
              </a:solidFill>
              <a:latin typeface="Avenir Next LT Pro" panose="020B05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A8D1544D-F39A-4F55-BC21-9BE909A9BACC}" type="slidenum">
              <a:rPr lang="de-DE" smtClean="0"/>
              <a:t>4</a:t>
            </a:fld>
            <a:endParaRPr lang="de-DE"/>
          </a:p>
        </p:txBody>
      </p:sp>
    </p:spTree>
    <p:extLst>
      <p:ext uri="{BB962C8B-B14F-4D97-AF65-F5344CB8AC3E}">
        <p14:creationId xmlns:p14="http://schemas.microsoft.com/office/powerpoint/2010/main" val="292818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marR="255905" indent="0" algn="just">
              <a:lnSpc>
                <a:spcPct val="150000"/>
              </a:lnSpc>
              <a:spcBef>
                <a:spcPts val="500"/>
              </a:spcBef>
              <a:spcAft>
                <a:spcPts val="600"/>
              </a:spcAft>
              <a:buFont typeface="Arial" panose="020B0604020202020204" pitchFamily="34" charset="0"/>
              <a:buNone/>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p</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ilot surveys were conducted in Kenya and Burundi with the aim to obtain information on the possession rates of EEE in households and businesses in both countries as well as on the discarding behavior for e-waste, reasons to dispose and to identify the main disposal routes.</a:t>
            </a: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70510" marR="255905" indent="0" algn="just">
              <a:lnSpc>
                <a:spcPct val="150000"/>
              </a:lnSpc>
              <a:spcBef>
                <a:spcPts val="500"/>
              </a:spcBef>
              <a:spcAft>
                <a:spcPts val="600"/>
              </a:spcAft>
              <a:buFont typeface="Arial" panose="020B0604020202020204" pitchFamily="34" charset="0"/>
              <a:buNone/>
            </a:pPr>
            <a:endParaRPr lang="en-GB" sz="1800" dirty="0">
              <a:solidFill>
                <a:srgbClr val="404040"/>
              </a:solidFill>
              <a:effectLst/>
              <a:latin typeface="Cambria" panose="02040503050406030204" pitchFamily="18" charset="0"/>
              <a:cs typeface="Times New Roman" panose="02020603050405020304" pitchFamily="18" charset="0"/>
            </a:endParaRPr>
          </a:p>
          <a:p>
            <a:pPr marL="270510" marR="255905" indent="0" algn="just">
              <a:lnSpc>
                <a:spcPct val="150000"/>
              </a:lnSpc>
              <a:spcBef>
                <a:spcPts val="500"/>
              </a:spcBef>
              <a:spcAft>
                <a:spcPts val="600"/>
              </a:spcAft>
              <a:buFont typeface="Arial" panose="020B0604020202020204" pitchFamily="34" charset="0"/>
              <a:buNone/>
            </a:pPr>
            <a:endParaRPr lang="en-GB" sz="1800" dirty="0">
              <a:solidFill>
                <a:srgbClr val="404040"/>
              </a:solidFill>
              <a:effectLst/>
              <a:latin typeface="Cambria" panose="02040503050406030204" pitchFamily="18" charset="0"/>
              <a:cs typeface="Times New Roman" panose="02020603050405020304" pitchFamily="18" charset="0"/>
            </a:endParaRPr>
          </a:p>
          <a:p>
            <a:pPr marL="270510" marR="255905" indent="0" algn="just">
              <a:lnSpc>
                <a:spcPct val="150000"/>
              </a:lnSpc>
              <a:spcBef>
                <a:spcPts val="500"/>
              </a:spcBef>
              <a:spcAft>
                <a:spcPts val="600"/>
              </a:spcAft>
              <a:buFont typeface="Arial" panose="020B0604020202020204" pitchFamily="34" charset="0"/>
              <a:buNone/>
            </a:pPr>
            <a:r>
              <a:rPr lang="en-GB" dirty="0"/>
              <a:t>The list of electronics used in the surveys are based on a subset of the UNU-KEYS where products are classified by similar function, comparable material composition and end-of-life attributes. </a:t>
            </a:r>
            <a:r>
              <a:rPr lang="en-US" dirty="0"/>
              <a:t>EEE includes a wide range of products with circuity or electrical components with a power or battery supply, EEE becomes e-waste once it has been discarded by its owner as waste without the intent of reuse. EEE comprises of a large variety of products as shown here.</a:t>
            </a:r>
            <a:endParaRPr lang="en-GB" dirty="0"/>
          </a:p>
          <a:p>
            <a:endParaRPr lang="en-GB" dirty="0"/>
          </a:p>
          <a:p>
            <a:pPr marL="270510" marR="255905" algn="just">
              <a:lnSpc>
                <a:spcPct val="150000"/>
              </a:lnSpc>
              <a:spcBef>
                <a:spcPts val="500"/>
              </a:spcBef>
              <a:spcAft>
                <a:spcPts val="6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questions and the product scope were carefully designed in order to obtain the necessary information to draw the profiles of both countries.</a:t>
            </a:r>
            <a:endParaRPr lang="en-GB" sz="12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70510" marR="255905" algn="just">
              <a:lnSpc>
                <a:spcPct val="150000"/>
              </a:lnSpc>
              <a:spcBef>
                <a:spcPts val="500"/>
              </a:spcBef>
              <a:spcAft>
                <a:spcPts val="6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70510" marR="255905" algn="just">
              <a:lnSpc>
                <a:spcPct val="150000"/>
              </a:lnSpc>
              <a:spcBef>
                <a:spcPts val="500"/>
              </a:spcBef>
              <a:spcAft>
                <a:spcPts val="6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harmonized list of Electric and Electronic Equipment classifies the EEE in 54 products, also called UNU keys, the surveys were conducted only on a subset of the full list to reduce the complexity as well as to avoid posing questions on items that are unlikely to be owned either by the households or the businesses in question. </a:t>
            </a:r>
          </a:p>
          <a:p>
            <a:pPr marL="270510" marR="255905" algn="just">
              <a:lnSpc>
                <a:spcPct val="150000"/>
              </a:lnSpc>
              <a:spcBef>
                <a:spcPts val="500"/>
              </a:spcBef>
              <a:spcAft>
                <a:spcPts val="6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70510" marR="255905" algn="just">
              <a:lnSpc>
                <a:spcPct val="150000"/>
              </a:lnSpc>
              <a:spcBef>
                <a:spcPts val="500"/>
              </a:spcBef>
              <a:spcAft>
                <a:spcPts val="6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Thus, a total of 18 UNU keys were selected for the surveys, which is shown on the slide. </a:t>
            </a:r>
            <a:endParaRPr lang="en-GB" sz="12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5</a:t>
            </a:fld>
            <a:endParaRPr lang="en-US" dirty="0"/>
          </a:p>
        </p:txBody>
      </p:sp>
    </p:spTree>
    <p:extLst>
      <p:ext uri="{BB962C8B-B14F-4D97-AF65-F5344CB8AC3E}">
        <p14:creationId xmlns:p14="http://schemas.microsoft.com/office/powerpoint/2010/main" val="391928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key questions and demographics which the survey focused on. </a:t>
            </a: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6</a:t>
            </a:fld>
            <a:endParaRPr lang="en-US" dirty="0"/>
          </a:p>
        </p:txBody>
      </p:sp>
    </p:spTree>
    <p:extLst>
      <p:ext uri="{BB962C8B-B14F-4D97-AF65-F5344CB8AC3E}">
        <p14:creationId xmlns:p14="http://schemas.microsoft.com/office/powerpoint/2010/main" val="1013540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provides a brief overview of the study scope, including the number of households and businesses surveyed, the locations of sampling, sampling dates in September 2022 and the languages which the survey was delivered in. </a:t>
            </a:r>
          </a:p>
          <a:p>
            <a:endParaRPr lang="en-US" dirty="0"/>
          </a:p>
          <a:p>
            <a:r>
              <a:rPr lang="en-GB" dirty="0"/>
              <a:t>The survey was carried out using a mixed mode data collection approach. A quantitative structured questionnaire administered via a CATI (Computer Assisted Telephonic Interviews) platform was used to collect data for households in Kenya and Burundi and for businesses in Kenya. Burundi business survey were done using face to face interviews via CAPI (Computer assisted personal interview) platform. </a:t>
            </a:r>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7</a:t>
            </a:fld>
            <a:endParaRPr lang="en-US" dirty="0"/>
          </a:p>
        </p:txBody>
      </p:sp>
    </p:spTree>
    <p:extLst>
      <p:ext uri="{BB962C8B-B14F-4D97-AF65-F5344CB8AC3E}">
        <p14:creationId xmlns:p14="http://schemas.microsoft.com/office/powerpoint/2010/main" val="282308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ffectLst/>
                <a:latin typeface="Avenir Next LT Pro" panose="020B0504020202020204" pitchFamily="34" charset="0"/>
                <a:ea typeface="Times New Roman" panose="02020603050405020304" pitchFamily="18" charset="0"/>
                <a:cs typeface="Times New Roman" panose="02020603050405020304" pitchFamily="18" charset="0"/>
              </a:rPr>
              <a:t>In terms of sampling</a:t>
            </a:r>
            <a:r>
              <a:rPr lang="en-US" sz="1400" dirty="0">
                <a:effectLst/>
                <a:latin typeface="Avenir Next LT Pro" panose="020B0504020202020204" pitchFamily="34" charset="0"/>
                <a:ea typeface="Times New Roman" panose="02020603050405020304" pitchFamily="18" charset="0"/>
                <a:cs typeface="Times New Roman" panose="02020603050405020304" pitchFamily="18" charset="0"/>
              </a:rPr>
              <a:t>:</a:t>
            </a:r>
          </a:p>
          <a:p>
            <a:pPr algn="just"/>
            <a:r>
              <a:rPr lang="en-US" sz="1400" dirty="0">
                <a:effectLst/>
                <a:latin typeface="Avenir Next LT Pro" panose="020B0504020202020204" pitchFamily="34" charset="0"/>
                <a:ea typeface="Times New Roman" panose="02020603050405020304" pitchFamily="18" charset="0"/>
                <a:cs typeface="Times New Roman" panose="02020603050405020304" pitchFamily="18" charset="0"/>
              </a:rPr>
              <a:t>For the Household study, the sample </a:t>
            </a:r>
            <a:r>
              <a:rPr lang="en-US" sz="1400" dirty="0">
                <a:latin typeface="Avenir Next LT Pro" panose="020B0504020202020204" pitchFamily="34" charset="0"/>
                <a:ea typeface="Times New Roman" panose="02020603050405020304" pitchFamily="18" charset="0"/>
                <a:cs typeface="Times New Roman" panose="02020603050405020304" pitchFamily="18" charset="0"/>
              </a:rPr>
              <a:t>was spread across the main/major towns. This was </a:t>
            </a:r>
            <a:r>
              <a:rPr lang="en-US" sz="1400" dirty="0">
                <a:effectLst/>
                <a:latin typeface="Avenir Next LT Pro" panose="020B0504020202020204" pitchFamily="34" charset="0"/>
                <a:ea typeface="Times New Roman" panose="02020603050405020304" pitchFamily="18" charset="0"/>
                <a:cs typeface="Times New Roman" panose="02020603050405020304" pitchFamily="18" charset="0"/>
              </a:rPr>
              <a:t>developed using a two-stage stratified cluster sampling.</a:t>
            </a:r>
          </a:p>
          <a:p>
            <a:pPr marL="628650" lvl="1" indent="-171450" algn="just">
              <a:buFont typeface="Arial" panose="020B0604020202020204" pitchFamily="34" charset="0"/>
              <a:buChar char="•"/>
            </a:pPr>
            <a:r>
              <a:rPr lang="en-US" sz="1400" dirty="0">
                <a:latin typeface="Avenir Next LT Pro" panose="020B0504020202020204" pitchFamily="34" charset="0"/>
                <a:ea typeface="Times New Roman" panose="02020603050405020304" pitchFamily="18" charset="0"/>
                <a:cs typeface="Times New Roman" panose="02020603050405020304" pitchFamily="18" charset="0"/>
              </a:rPr>
              <a:t>1</a:t>
            </a:r>
            <a:r>
              <a:rPr lang="en-US" sz="1400" baseline="30000" dirty="0">
                <a:latin typeface="Avenir Next LT Pro" panose="020B0504020202020204" pitchFamily="34" charset="0"/>
                <a:ea typeface="Times New Roman" panose="02020603050405020304" pitchFamily="18" charset="0"/>
                <a:cs typeface="Times New Roman" panose="02020603050405020304" pitchFamily="18" charset="0"/>
              </a:rPr>
              <a:t>st</a:t>
            </a:r>
            <a:r>
              <a:rPr lang="en-US" sz="1400" dirty="0">
                <a:latin typeface="Avenir Next LT Pro" panose="020B0504020202020204" pitchFamily="34" charset="0"/>
                <a:ea typeface="Times New Roman" panose="02020603050405020304" pitchFamily="18" charset="0"/>
                <a:cs typeface="Times New Roman" panose="02020603050405020304" pitchFamily="18" charset="0"/>
              </a:rPr>
              <a:t> stage </a:t>
            </a:r>
            <a:r>
              <a:rPr lang="en-US" sz="1400" dirty="0">
                <a:effectLst/>
                <a:latin typeface="Avenir Next LT Pro" panose="020B0504020202020204" pitchFamily="34" charset="0"/>
                <a:ea typeface="Times New Roman" panose="02020603050405020304" pitchFamily="18" charset="0"/>
                <a:cs typeface="Times New Roman" panose="02020603050405020304" pitchFamily="18" charset="0"/>
              </a:rPr>
              <a:t>involved allocation of primary sampling units, regions, using the probability proportion to size (PPS) method.</a:t>
            </a:r>
          </a:p>
          <a:p>
            <a:pPr marL="628650" lvl="1" indent="-171450" algn="just">
              <a:buFont typeface="Arial" panose="020B0604020202020204" pitchFamily="34" charset="0"/>
              <a:buChar char="•"/>
            </a:pPr>
            <a:r>
              <a:rPr lang="en-US" sz="1400" dirty="0">
                <a:latin typeface="Avenir Next LT Pro" panose="020B0504020202020204" pitchFamily="34" charset="0"/>
                <a:ea typeface="Times New Roman" panose="02020603050405020304" pitchFamily="18" charset="0"/>
                <a:cs typeface="Times New Roman" panose="02020603050405020304" pitchFamily="18" charset="0"/>
              </a:rPr>
              <a:t>2</a:t>
            </a:r>
            <a:r>
              <a:rPr lang="en-US" sz="1400" baseline="30000" dirty="0">
                <a:latin typeface="Avenir Next LT Pro" panose="020B0504020202020204" pitchFamily="34" charset="0"/>
                <a:ea typeface="Times New Roman" panose="02020603050405020304" pitchFamily="18" charset="0"/>
                <a:cs typeface="Times New Roman" panose="02020603050405020304" pitchFamily="18" charset="0"/>
              </a:rPr>
              <a:t>nd</a:t>
            </a:r>
            <a:r>
              <a:rPr lang="en-US" sz="1400" dirty="0">
                <a:latin typeface="Avenir Next LT Pro" panose="020B0504020202020204" pitchFamily="34" charset="0"/>
                <a:ea typeface="Times New Roman" panose="02020603050405020304" pitchFamily="18" charset="0"/>
                <a:cs typeface="Times New Roman" panose="02020603050405020304" pitchFamily="18" charset="0"/>
              </a:rPr>
              <a:t> </a:t>
            </a:r>
            <a:r>
              <a:rPr lang="en-US" sz="1400" dirty="0">
                <a:effectLst/>
                <a:latin typeface="Avenir Next LT Pro" panose="020B0504020202020204" pitchFamily="34" charset="0"/>
                <a:ea typeface="Times New Roman" panose="02020603050405020304" pitchFamily="18" charset="0"/>
                <a:cs typeface="Times New Roman" panose="02020603050405020304" pitchFamily="18" charset="0"/>
              </a:rPr>
              <a:t>stage involved a random selection of mobile numbers from a </a:t>
            </a:r>
            <a:r>
              <a:rPr lang="en-US" sz="1400" dirty="0" err="1">
                <a:effectLst/>
                <a:latin typeface="Avenir Next LT Pro" panose="020B0504020202020204" pitchFamily="34" charset="0"/>
                <a:ea typeface="Times New Roman" panose="02020603050405020304" pitchFamily="18" charset="0"/>
                <a:cs typeface="Times New Roman" panose="02020603050405020304" pitchFamily="18" charset="0"/>
              </a:rPr>
              <a:t>GeoPoll</a:t>
            </a:r>
            <a:r>
              <a:rPr lang="en-US" sz="1400" dirty="0">
                <a:effectLst/>
                <a:latin typeface="Avenir Next LT Pro" panose="020B0504020202020204" pitchFamily="34" charset="0"/>
                <a:ea typeface="Times New Roman" panose="02020603050405020304" pitchFamily="18" charset="0"/>
                <a:cs typeface="Times New Roman" panose="02020603050405020304" pitchFamily="18" charset="0"/>
              </a:rPr>
              <a:t> panel. The mobile numbers from the panel were representative by Age and Gender within the specific regions.</a:t>
            </a:r>
          </a:p>
          <a:p>
            <a:pPr marL="628650" lvl="1" indent="-171450" algn="just">
              <a:buFont typeface="Arial" panose="020B0604020202020204" pitchFamily="34" charset="0"/>
              <a:buChar char="•"/>
            </a:pPr>
            <a:endParaRPr lang="en-US" sz="1400" dirty="0">
              <a:effectLst/>
              <a:latin typeface="Avenir Next LT Pro" panose="020B0504020202020204" pitchFamily="34" charset="0"/>
              <a:ea typeface="Times New Roman" panose="02020603050405020304" pitchFamily="18" charset="0"/>
              <a:cs typeface="Times New Roman" panose="02020603050405020304" pitchFamily="18" charset="0"/>
            </a:endParaRPr>
          </a:p>
          <a:p>
            <a:r>
              <a:rPr lang="en-US" sz="1400" b="1" dirty="0">
                <a:effectLst/>
                <a:latin typeface="Avenir Next LT Pro" panose="020B0504020202020204" pitchFamily="34" charset="0"/>
                <a:ea typeface="Times New Roman" panose="02020603050405020304" pitchFamily="18" charset="0"/>
                <a:cs typeface="Times New Roman" panose="02020603050405020304" pitchFamily="18" charset="0"/>
              </a:rPr>
              <a:t>Businesses</a:t>
            </a:r>
            <a:r>
              <a:rPr lang="en-US" sz="1400" dirty="0">
                <a:effectLst/>
                <a:latin typeface="Avenir Next LT Pro" panose="020B0504020202020204" pitchFamily="34" charset="0"/>
                <a:ea typeface="Times New Roman" panose="02020603050405020304" pitchFamily="18" charset="0"/>
                <a:cs typeface="Times New Roman" panose="02020603050405020304" pitchFamily="18" charset="0"/>
              </a:rPr>
              <a:t>:</a:t>
            </a:r>
          </a:p>
          <a:p>
            <a:r>
              <a:rPr lang="en-GB" sz="1400" b="1" dirty="0">
                <a:latin typeface="Avenir Next LT Pro" panose="020B0504020202020204" pitchFamily="34" charset="0"/>
              </a:rPr>
              <a:t>Kenya Business</a:t>
            </a:r>
            <a:r>
              <a:rPr lang="en-GB" sz="1400" dirty="0">
                <a:latin typeface="Avenir Next LT Pro" panose="020B0504020202020204" pitchFamily="34" charset="0"/>
              </a:rPr>
              <a:t>, the distribution of the sample was by approximation and the aim was to achieve data that would be used to run further analysis per region.</a:t>
            </a:r>
          </a:p>
          <a:p>
            <a:r>
              <a:rPr lang="en-GB" sz="1400" dirty="0">
                <a:latin typeface="Avenir Next LT Pro" panose="020B0504020202020204" pitchFamily="34" charset="0"/>
              </a:rPr>
              <a:t>A list of businesses in the selected region was used as a frame and a random sample of telephone numbers as well as emails was drawn from a list of establishments using equal probability selection method. </a:t>
            </a:r>
          </a:p>
          <a:p>
            <a:endParaRPr lang="en-GB" sz="1400" dirty="0">
              <a:latin typeface="Avenir Next LT Pro" panose="020B0504020202020204" pitchFamily="34" charset="0"/>
            </a:endParaRPr>
          </a:p>
          <a:p>
            <a:r>
              <a:rPr lang="en-GB" sz="1400" b="1" dirty="0">
                <a:latin typeface="Avenir Next LT Pro" panose="020B0504020202020204" pitchFamily="34" charset="0"/>
              </a:rPr>
              <a:t>Burundi Businesses</a:t>
            </a:r>
            <a:r>
              <a:rPr lang="en-GB" sz="1400" dirty="0">
                <a:latin typeface="Avenir Next LT Pro" panose="020B0504020202020204" pitchFamily="34" charset="0"/>
              </a:rPr>
              <a:t>, the </a:t>
            </a:r>
            <a:r>
              <a:rPr lang="en-US" sz="1400" dirty="0">
                <a:effectLst/>
                <a:latin typeface="Avenir Next LT Pro" panose="020B0504020202020204" pitchFamily="34" charset="0"/>
                <a:ea typeface="Times New Roman" panose="02020603050405020304" pitchFamily="18" charset="0"/>
                <a:cs typeface="Times New Roman" panose="02020603050405020304" pitchFamily="18" charset="0"/>
              </a:rPr>
              <a:t>study</a:t>
            </a:r>
            <a:r>
              <a:rPr lang="en-GB" sz="1400" dirty="0">
                <a:latin typeface="Avenir Next LT Pro" panose="020B0504020202020204" pitchFamily="34" charset="0"/>
              </a:rPr>
              <a:t> was administered through face-to-face interviews in the selected three regions. Simple random sampling method was used targeting </a:t>
            </a:r>
            <a:r>
              <a:rPr lang="en-GB" sz="1400" dirty="0">
                <a:latin typeface="Avenir Next LT Pro" panose="020B0504020202020204" pitchFamily="34" charset="0"/>
                <a:cs typeface="Times New Roman" panose="02020603050405020304" pitchFamily="18" charset="0"/>
              </a:rPr>
              <a:t>business within the city in different location. Within the specific locations mapping of business premisses was done &amp; one business was selected for interview. </a:t>
            </a:r>
          </a:p>
          <a:p>
            <a:endParaRPr lang="en-GB" sz="1400" dirty="0">
              <a:latin typeface="Avenir Next LT Pro" panose="020B0504020202020204" pitchFamily="34" charset="0"/>
              <a:cs typeface="Times New Roman" panose="02020603050405020304" pitchFamily="18" charset="0"/>
            </a:endParaRPr>
          </a:p>
          <a:p>
            <a:r>
              <a:rPr lang="en-GB" sz="1400" dirty="0">
                <a:latin typeface="Avenir Next LT Pro" panose="020B0504020202020204" pitchFamily="34" charset="0"/>
                <a:cs typeface="Times New Roman" panose="02020603050405020304" pitchFamily="18" charset="0"/>
              </a:rPr>
              <a:t>The target respondent for businesses were mainly the business owners or persons in business administrators.</a:t>
            </a:r>
          </a:p>
          <a:p>
            <a:endParaRPr lang="en-GB" sz="1400" dirty="0">
              <a:latin typeface="Avenir Next LT Pro" panose="020B0504020202020204" pitchFamily="34" charset="0"/>
              <a:cs typeface="Times New Roman" panose="02020603050405020304" pitchFamily="18" charset="0"/>
            </a:endParaRPr>
          </a:p>
          <a:p>
            <a:pPr marL="0" indent="0">
              <a:lnSpc>
                <a:spcPct val="107000"/>
              </a:lnSpc>
              <a:spcAft>
                <a:spcPts val="600"/>
              </a:spcAft>
              <a:buFont typeface="+mj-lt"/>
              <a:buNone/>
            </a:pPr>
            <a:r>
              <a:rPr lang="en-GB" dirty="0"/>
              <a:t>Challenges: </a:t>
            </a:r>
          </a:p>
          <a:p>
            <a:pPr marL="0" indent="0">
              <a:lnSpc>
                <a:spcPct val="107000"/>
              </a:lnSpc>
              <a:spcAft>
                <a:spcPts val="600"/>
              </a:spcAft>
              <a:buFont typeface="+mj-lt"/>
              <a:buNone/>
            </a:pPr>
            <a:r>
              <a:rPr lang="en-GB" dirty="0"/>
              <a:t>With CATI Data collection:</a:t>
            </a:r>
          </a:p>
          <a:p>
            <a:pPr marL="800100" lvl="1" indent="-342900">
              <a:lnSpc>
                <a:spcPct val="107000"/>
              </a:lnSpc>
              <a:spcAft>
                <a:spcPts val="600"/>
              </a:spcAft>
              <a:buFont typeface="Arial" panose="020B0604020202020204" pitchFamily="34" charset="0"/>
              <a:buChar char="•"/>
            </a:pPr>
            <a:r>
              <a:rPr lang="en-GB" dirty="0"/>
              <a:t>No answer</a:t>
            </a:r>
          </a:p>
          <a:p>
            <a:pPr marL="800100" lvl="1" indent="-342900">
              <a:lnSpc>
                <a:spcPct val="107000"/>
              </a:lnSpc>
              <a:spcAft>
                <a:spcPts val="600"/>
              </a:spcAft>
              <a:buFont typeface="Arial" panose="020B0604020202020204" pitchFamily="34" charset="0"/>
              <a:buChar char="•"/>
            </a:pPr>
            <a:r>
              <a:rPr lang="en-GB" dirty="0"/>
              <a:t>Drop offs</a:t>
            </a:r>
          </a:p>
          <a:p>
            <a:pPr marL="800100" lvl="1" indent="-342900">
              <a:lnSpc>
                <a:spcPct val="107000"/>
              </a:lnSpc>
              <a:spcAft>
                <a:spcPts val="600"/>
              </a:spcAft>
              <a:buFont typeface="Arial" panose="020B0604020202020204" pitchFamily="34" charset="0"/>
              <a:buChar char="•"/>
            </a:pPr>
            <a:r>
              <a:rPr lang="en-GB" dirty="0"/>
              <a:t>Refusals </a:t>
            </a:r>
          </a:p>
          <a:p>
            <a:pPr lvl="1">
              <a:lnSpc>
                <a:spcPct val="107000"/>
              </a:lnSpc>
              <a:spcAft>
                <a:spcPts val="600"/>
              </a:spcAft>
            </a:pPr>
            <a:endParaRPr lang="en-GB" dirty="0"/>
          </a:p>
          <a:p>
            <a:pPr marL="0" indent="0">
              <a:lnSpc>
                <a:spcPct val="107000"/>
              </a:lnSpc>
              <a:spcAft>
                <a:spcPts val="600"/>
              </a:spcAft>
              <a:buFont typeface="+mj-lt"/>
              <a:buNone/>
            </a:pPr>
            <a:r>
              <a:rPr lang="en-GB" dirty="0"/>
              <a:t>With CAPI Data Collection:</a:t>
            </a:r>
          </a:p>
          <a:p>
            <a:pPr marL="800100" lvl="1" indent="-342900">
              <a:lnSpc>
                <a:spcPct val="107000"/>
              </a:lnSpc>
              <a:spcAft>
                <a:spcPts val="600"/>
              </a:spcAft>
              <a:buFont typeface="Arial" panose="020B0604020202020204" pitchFamily="34" charset="0"/>
              <a:buChar char="•"/>
            </a:pPr>
            <a:r>
              <a:rPr lang="en-GB" dirty="0"/>
              <a:t>Refusals</a:t>
            </a:r>
          </a:p>
          <a:p>
            <a:pPr marL="800100" lvl="1" indent="-342900">
              <a:lnSpc>
                <a:spcPct val="107000"/>
              </a:lnSpc>
              <a:spcAft>
                <a:spcPts val="600"/>
              </a:spcAft>
              <a:buFont typeface="Arial" panose="020B0604020202020204" pitchFamily="34" charset="0"/>
              <a:buChar char="•"/>
            </a:pPr>
            <a:r>
              <a:rPr lang="en-GB" dirty="0"/>
              <a:t>Time taken to find a respondent took longer than CAPI</a:t>
            </a:r>
          </a:p>
          <a:p>
            <a:pPr marL="457200" lvl="1" indent="0">
              <a:lnSpc>
                <a:spcPct val="107000"/>
              </a:lnSpc>
              <a:spcAft>
                <a:spcPts val="600"/>
              </a:spcAft>
              <a:buFont typeface="Arial" panose="020B0604020202020204" pitchFamily="34" charset="0"/>
              <a:buNone/>
            </a:pPr>
            <a:r>
              <a:rPr lang="en-GB" sz="1600" dirty="0">
                <a:effectLst/>
                <a:latin typeface="Avenir Next LT Pro" panose="020B0504020202020204" pitchFamily="34" charset="0"/>
                <a:ea typeface="Times New Roman" panose="02020603050405020304" pitchFamily="18" charset="0"/>
                <a:cs typeface="Times New Roman" panose="02020603050405020304" pitchFamily="18" charset="0"/>
              </a:rPr>
              <a:t>A variety of quality assurance and control mechanisms were implemented when </a:t>
            </a:r>
            <a:r>
              <a:rPr lang="en-GB" sz="1600" dirty="0">
                <a:latin typeface="Avenir Next LT Pro" panose="020B0504020202020204" pitchFamily="34" charset="0"/>
                <a:ea typeface="Times New Roman" panose="02020603050405020304" pitchFamily="18" charset="0"/>
                <a:cs typeface="Times New Roman" panose="02020603050405020304" pitchFamily="18" charset="0"/>
              </a:rPr>
              <a:t>conducting the surveys, including </a:t>
            </a:r>
            <a:r>
              <a:rPr lang="en-GB" sz="1600" dirty="0">
                <a:effectLst/>
                <a:latin typeface="Avenir Next LT Pro" panose="020B0504020202020204" pitchFamily="34" charset="0"/>
                <a:ea typeface="Times New Roman" panose="02020603050405020304" pitchFamily="18" charset="0"/>
                <a:cs typeface="Times New Roman" panose="02020603050405020304" pitchFamily="18" charset="0"/>
              </a:rPr>
              <a:t>Video Checks, Automated and manual Data Quality Checks and call Back Checks from recordings</a:t>
            </a:r>
          </a:p>
          <a:p>
            <a:pPr marL="800100" lvl="1" indent="-342900">
              <a:lnSpc>
                <a:spcPct val="107000"/>
              </a:lnSpc>
              <a:spcAft>
                <a:spcPts val="600"/>
              </a:spcAft>
              <a:buFont typeface="Arial" panose="020B0604020202020204" pitchFamily="34" charset="0"/>
              <a:buChar char="•"/>
            </a:pPr>
            <a:endParaRPr lang="en-US" sz="1400" dirty="0">
              <a:latin typeface="Avenir Next LT Pro" panose="020B05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8</a:t>
            </a:fld>
            <a:endParaRPr lang="en-US" dirty="0"/>
          </a:p>
        </p:txBody>
      </p:sp>
    </p:spTree>
    <p:extLst>
      <p:ext uri="{BB962C8B-B14F-4D97-AF65-F5344CB8AC3E}">
        <p14:creationId xmlns:p14="http://schemas.microsoft.com/office/powerpoint/2010/main" val="256884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household survey conducted in Kenya revealed that the highest EEE possession rate applies to mobile phones, 98% of the Kenyan households interviewed possess at least one mobile phone. Possession rates are high also for Flat Display Panel Televisions (85%), Laptops (65%), Small household equipment (58%) and Fridges (51%). Other items are present in less than half of the households surveyed.</a:t>
            </a: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indent="-285750" algn="just">
              <a:lnSpc>
                <a:spcPct val="150000"/>
              </a:lnSpc>
              <a:buFont typeface="Arial" panose="020B0604020202020204" pitchFamily="34" charset="0"/>
              <a:buChar cha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While in Kenyan businesses, similarly to households, Mobile Phones and Laptops are present in 93% and 65% respectively of the total surveyed, while Desktops are present in 53% of the businesses, printers in 53% and Small household equipment in 52%.</a:t>
            </a:r>
          </a:p>
          <a:p>
            <a:pPr marL="285750" marR="255905"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rPr>
              <a:t>The majority of households posses only one of the items indicated in this list. 97% of the households interviewed in Kenya posses only one washing machine, 96% one microwave and 95% one fridge and freezer. For mobile phones, results show that a considerable amount of households (35%) own two mobile phones, 27% only one, 22% three, 10% four and 3% five. </a:t>
            </a: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pPr marL="285750" marR="255905" indent="-285750" algn="just">
              <a:lnSpc>
                <a:spcPct val="150000"/>
              </a:lnSpc>
              <a:buFont typeface="Arial" panose="020B0604020202020204" pitchFamily="34" charset="0"/>
              <a:buChar char="•"/>
            </a:pPr>
            <a:endParaRPr lang="en-GB" sz="1800" dirty="0">
              <a:solidFill>
                <a:srgbClr val="404040"/>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9</a:t>
            </a:fld>
            <a:endParaRPr lang="en-US" dirty="0"/>
          </a:p>
        </p:txBody>
      </p:sp>
    </p:spTree>
    <p:extLst>
      <p:ext uri="{BB962C8B-B14F-4D97-AF65-F5344CB8AC3E}">
        <p14:creationId xmlns:p14="http://schemas.microsoft.com/office/powerpoint/2010/main" val="4197305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y margin-Title Only (White bg)">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049A8C-F0BB-4272-9D2B-AB5262E10062}"/>
              </a:ext>
            </a:extLst>
          </p:cNvPr>
          <p:cNvSpPr/>
          <p:nvPr userDrawn="1"/>
        </p:nvSpPr>
        <p:spPr>
          <a:xfrm>
            <a:off x="-30161" y="-1"/>
            <a:ext cx="2471885"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
        <p:nvSpPr>
          <p:cNvPr id="7" name="Title 1">
            <a:extLst>
              <a:ext uri="{FF2B5EF4-FFF2-40B4-BE49-F238E27FC236}">
                <a16:creationId xmlns:a16="http://schemas.microsoft.com/office/drawing/2014/main" id="{1646A0C1-0E8C-45B0-944A-A02F140E7DED}"/>
              </a:ext>
            </a:extLst>
          </p:cNvPr>
          <p:cNvSpPr>
            <a:spLocks noGrp="1"/>
          </p:cNvSpPr>
          <p:nvPr>
            <p:ph type="title" hasCustomPrompt="1"/>
          </p:nvPr>
        </p:nvSpPr>
        <p:spPr>
          <a:xfrm>
            <a:off x="2608697" y="849573"/>
            <a:ext cx="8123377" cy="635902"/>
          </a:xfrm>
          <a:prstGeom prst="rect">
            <a:avLst/>
          </a:prstGeom>
        </p:spPr>
        <p:txBody>
          <a:bodyPr>
            <a:noAutofit/>
          </a:bodyPr>
          <a:lstStyle>
            <a:lvl1pPr>
              <a:defRPr sz="32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C8AB02DC-F311-4ED9-8DA3-92AD450BB20C}"/>
              </a:ext>
            </a:extLst>
          </p:cNvPr>
          <p:cNvCxnSpPr/>
          <p:nvPr userDrawn="1"/>
        </p:nvCxnSpPr>
        <p:spPr>
          <a:xfrm>
            <a:off x="2470303"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4" name="Text Placeholder 2">
            <a:extLst>
              <a:ext uri="{FF2B5EF4-FFF2-40B4-BE49-F238E27FC236}">
                <a16:creationId xmlns:a16="http://schemas.microsoft.com/office/drawing/2014/main" id="{C5BCB71A-CCAD-4CEC-84A6-15178546746A}"/>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custDataLst>
      <p:tags r:id="rId1"/>
    </p:custDataLst>
    <p:extLst>
      <p:ext uri="{BB962C8B-B14F-4D97-AF65-F5344CB8AC3E}">
        <p14:creationId xmlns:p14="http://schemas.microsoft.com/office/powerpoint/2010/main" val="3069756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Large image (White bg)">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9A3B-CF71-48AC-B4B0-550E5EC772C1}"/>
              </a:ext>
            </a:extLst>
          </p:cNvPr>
          <p:cNvSpPr>
            <a:spLocks noGrp="1"/>
          </p:cNvSpPr>
          <p:nvPr>
            <p:ph type="title"/>
          </p:nvPr>
        </p:nvSpPr>
        <p:spPr>
          <a:xfrm>
            <a:off x="616268" y="712393"/>
            <a:ext cx="10976290" cy="635902"/>
          </a:xfrm>
          <a:prstGeom prst="rect">
            <a:avLst/>
          </a:prstGeom>
        </p:spPr>
        <p:txBody>
          <a:bodyPr anchor="t"/>
          <a:lstStyle>
            <a:lvl1pPr>
              <a:defRPr sz="3200"/>
            </a:lvl1pPr>
          </a:lstStyle>
          <a:p>
            <a:r>
              <a:rPr lang="en-US" dirty="0"/>
              <a:t>Click to edit Master title style</a:t>
            </a:r>
          </a:p>
        </p:txBody>
      </p:sp>
      <p:cxnSp>
        <p:nvCxnSpPr>
          <p:cNvPr id="12" name="Straight Connector 11">
            <a:extLst>
              <a:ext uri="{FF2B5EF4-FFF2-40B4-BE49-F238E27FC236}">
                <a16:creationId xmlns:a16="http://schemas.microsoft.com/office/drawing/2014/main" id="{5F35575D-2A7B-417D-BB1B-9E538CFA647E}"/>
              </a:ext>
            </a:extLst>
          </p:cNvPr>
          <p:cNvCxnSpPr/>
          <p:nvPr userDrawn="1"/>
        </p:nvCxnSpPr>
        <p:spPr>
          <a:xfrm>
            <a:off x="447102" y="712393"/>
            <a:ext cx="0" cy="635902"/>
          </a:xfrm>
          <a:prstGeom prst="line">
            <a:avLst/>
          </a:prstGeom>
          <a:ln w="38100">
            <a:solidFill>
              <a:srgbClr val="009CD6"/>
            </a:solidFill>
          </a:ln>
        </p:spPr>
        <p:style>
          <a:lnRef idx="1">
            <a:schemeClr val="accent5"/>
          </a:lnRef>
          <a:fillRef idx="0">
            <a:schemeClr val="accent5"/>
          </a:fillRef>
          <a:effectRef idx="0">
            <a:schemeClr val="accent5"/>
          </a:effectRef>
          <a:fontRef idx="minor">
            <a:schemeClr val="tx1"/>
          </a:fontRef>
        </p:style>
      </p:cxn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616270" y="1487227"/>
            <a:ext cx="10976290" cy="4658380"/>
          </a:xfrm>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6" name="Text Placeholder 2">
            <a:extLst>
              <a:ext uri="{FF2B5EF4-FFF2-40B4-BE49-F238E27FC236}">
                <a16:creationId xmlns:a16="http://schemas.microsoft.com/office/drawing/2014/main" id="{EA663BBB-9E7F-480F-A5AC-5A5FC02D2373}"/>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4139101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image-Diagonal Blue box">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22A7750-24D0-4FB8-9AAF-EA448E576549}"/>
              </a:ext>
            </a:extLst>
          </p:cNvPr>
          <p:cNvSpPr>
            <a:spLocks noGrp="1"/>
          </p:cNvSpPr>
          <p:nvPr>
            <p:ph type="pic" sz="quarter" idx="10"/>
          </p:nvPr>
        </p:nvSpPr>
        <p:spPr>
          <a:xfrm>
            <a:off x="-12978" y="-6350"/>
            <a:ext cx="9233184" cy="6864350"/>
          </a:xfrm>
          <a:custGeom>
            <a:avLst/>
            <a:gdLst>
              <a:gd name="connsiteX0" fmla="*/ 0 w 9156700"/>
              <a:gd name="connsiteY0" fmla="*/ 6858000 h 6858000"/>
              <a:gd name="connsiteX1" fmla="*/ 311147 w 9156700"/>
              <a:gd name="connsiteY1" fmla="*/ 0 h 6858000"/>
              <a:gd name="connsiteX2" fmla="*/ 8845553 w 9156700"/>
              <a:gd name="connsiteY2" fmla="*/ 0 h 6858000"/>
              <a:gd name="connsiteX3" fmla="*/ 9156700 w 9156700"/>
              <a:gd name="connsiteY3" fmla="*/ 6858000 h 6858000"/>
              <a:gd name="connsiteX4" fmla="*/ 0 w 9156700"/>
              <a:gd name="connsiteY4" fmla="*/ 6858000 h 6858000"/>
              <a:gd name="connsiteX0" fmla="*/ 6353 w 9163053"/>
              <a:gd name="connsiteY0" fmla="*/ 6858000 h 6858000"/>
              <a:gd name="connsiteX1" fmla="*/ 0 w 9163053"/>
              <a:gd name="connsiteY1" fmla="*/ 6350 h 6858000"/>
              <a:gd name="connsiteX2" fmla="*/ 8851906 w 9163053"/>
              <a:gd name="connsiteY2" fmla="*/ 0 h 6858000"/>
              <a:gd name="connsiteX3" fmla="*/ 9163053 w 9163053"/>
              <a:gd name="connsiteY3" fmla="*/ 6858000 h 6858000"/>
              <a:gd name="connsiteX4" fmla="*/ 6353 w 9163053"/>
              <a:gd name="connsiteY4" fmla="*/ 6858000 h 6858000"/>
              <a:gd name="connsiteX0" fmla="*/ 6353 w 9232906"/>
              <a:gd name="connsiteY0" fmla="*/ 6870700 h 6870700"/>
              <a:gd name="connsiteX1" fmla="*/ 0 w 9232906"/>
              <a:gd name="connsiteY1" fmla="*/ 19050 h 6870700"/>
              <a:gd name="connsiteX2" fmla="*/ 9232906 w 9232906"/>
              <a:gd name="connsiteY2" fmla="*/ 0 h 6870700"/>
              <a:gd name="connsiteX3" fmla="*/ 9163053 w 9232906"/>
              <a:gd name="connsiteY3" fmla="*/ 6870700 h 6870700"/>
              <a:gd name="connsiteX4" fmla="*/ 6353 w 9232906"/>
              <a:gd name="connsiteY4" fmla="*/ 6870700 h 6870700"/>
              <a:gd name="connsiteX0" fmla="*/ 6353 w 9232906"/>
              <a:gd name="connsiteY0" fmla="*/ 6870700 h 6896100"/>
              <a:gd name="connsiteX1" fmla="*/ 0 w 9232906"/>
              <a:gd name="connsiteY1" fmla="*/ 19050 h 6896100"/>
              <a:gd name="connsiteX2" fmla="*/ 9232906 w 9232906"/>
              <a:gd name="connsiteY2" fmla="*/ 0 h 6896100"/>
              <a:gd name="connsiteX3" fmla="*/ 5753103 w 9232906"/>
              <a:gd name="connsiteY3" fmla="*/ 6896100 h 6896100"/>
              <a:gd name="connsiteX4" fmla="*/ 6353 w 9232906"/>
              <a:gd name="connsiteY4" fmla="*/ 6870700 h 6896100"/>
              <a:gd name="connsiteX0" fmla="*/ 6353 w 9232906"/>
              <a:gd name="connsiteY0" fmla="*/ 6870700 h 6908800"/>
              <a:gd name="connsiteX1" fmla="*/ 0 w 9232906"/>
              <a:gd name="connsiteY1" fmla="*/ 19050 h 6908800"/>
              <a:gd name="connsiteX2" fmla="*/ 9232906 w 9232906"/>
              <a:gd name="connsiteY2" fmla="*/ 0 h 6908800"/>
              <a:gd name="connsiteX3" fmla="*/ 5207003 w 9232906"/>
              <a:gd name="connsiteY3" fmla="*/ 6908800 h 6908800"/>
              <a:gd name="connsiteX4" fmla="*/ 6353 w 9232906"/>
              <a:gd name="connsiteY4" fmla="*/ 6870700 h 6908800"/>
              <a:gd name="connsiteX0" fmla="*/ 6353 w 9232906"/>
              <a:gd name="connsiteY0" fmla="*/ 6870700 h 6870700"/>
              <a:gd name="connsiteX1" fmla="*/ 0 w 9232906"/>
              <a:gd name="connsiteY1" fmla="*/ 19050 h 6870700"/>
              <a:gd name="connsiteX2" fmla="*/ 9232906 w 9232906"/>
              <a:gd name="connsiteY2" fmla="*/ 0 h 6870700"/>
              <a:gd name="connsiteX3" fmla="*/ 4781553 w 9232906"/>
              <a:gd name="connsiteY3" fmla="*/ 6870700 h 6870700"/>
              <a:gd name="connsiteX4" fmla="*/ 6353 w 9232906"/>
              <a:gd name="connsiteY4" fmla="*/ 6870700 h 6870700"/>
              <a:gd name="connsiteX0" fmla="*/ 6353 w 9232906"/>
              <a:gd name="connsiteY0" fmla="*/ 6870700 h 6896100"/>
              <a:gd name="connsiteX1" fmla="*/ 0 w 9232906"/>
              <a:gd name="connsiteY1" fmla="*/ 19050 h 6896100"/>
              <a:gd name="connsiteX2" fmla="*/ 9232906 w 9232906"/>
              <a:gd name="connsiteY2" fmla="*/ 0 h 6896100"/>
              <a:gd name="connsiteX3" fmla="*/ 4889503 w 9232906"/>
              <a:gd name="connsiteY3" fmla="*/ 6896100 h 6896100"/>
              <a:gd name="connsiteX4" fmla="*/ 6353 w 9232906"/>
              <a:gd name="connsiteY4" fmla="*/ 6870700 h 6896100"/>
              <a:gd name="connsiteX0" fmla="*/ 6353 w 9061456"/>
              <a:gd name="connsiteY0" fmla="*/ 6870700 h 6896100"/>
              <a:gd name="connsiteX1" fmla="*/ 0 w 9061456"/>
              <a:gd name="connsiteY1" fmla="*/ 19050 h 6896100"/>
              <a:gd name="connsiteX2" fmla="*/ 9061456 w 9061456"/>
              <a:gd name="connsiteY2" fmla="*/ 0 h 6896100"/>
              <a:gd name="connsiteX3" fmla="*/ 4889503 w 9061456"/>
              <a:gd name="connsiteY3" fmla="*/ 6896100 h 6896100"/>
              <a:gd name="connsiteX4" fmla="*/ 6353 w 9061456"/>
              <a:gd name="connsiteY4" fmla="*/ 6870700 h 6896100"/>
              <a:gd name="connsiteX0" fmla="*/ 6353 w 9220206"/>
              <a:gd name="connsiteY0" fmla="*/ 6864350 h 6889750"/>
              <a:gd name="connsiteX1" fmla="*/ 0 w 9220206"/>
              <a:gd name="connsiteY1" fmla="*/ 12700 h 6889750"/>
              <a:gd name="connsiteX2" fmla="*/ 9220206 w 9220206"/>
              <a:gd name="connsiteY2" fmla="*/ 0 h 6889750"/>
              <a:gd name="connsiteX3" fmla="*/ 4889503 w 9220206"/>
              <a:gd name="connsiteY3" fmla="*/ 6889750 h 6889750"/>
              <a:gd name="connsiteX4" fmla="*/ 6353 w 9220206"/>
              <a:gd name="connsiteY4" fmla="*/ 6864350 h 6889750"/>
              <a:gd name="connsiteX0" fmla="*/ 12703 w 9226556"/>
              <a:gd name="connsiteY0" fmla="*/ 6870700 h 6896100"/>
              <a:gd name="connsiteX1" fmla="*/ 0 w 9226556"/>
              <a:gd name="connsiteY1" fmla="*/ 0 h 6896100"/>
              <a:gd name="connsiteX2" fmla="*/ 9226556 w 9226556"/>
              <a:gd name="connsiteY2" fmla="*/ 6350 h 6896100"/>
              <a:gd name="connsiteX3" fmla="*/ 4895853 w 9226556"/>
              <a:gd name="connsiteY3" fmla="*/ 6896100 h 6896100"/>
              <a:gd name="connsiteX4" fmla="*/ 12703 w 9226556"/>
              <a:gd name="connsiteY4" fmla="*/ 6870700 h 6896100"/>
              <a:gd name="connsiteX0" fmla="*/ 19053 w 9226556"/>
              <a:gd name="connsiteY0" fmla="*/ 6889750 h 6896100"/>
              <a:gd name="connsiteX1" fmla="*/ 0 w 9226556"/>
              <a:gd name="connsiteY1" fmla="*/ 0 h 6896100"/>
              <a:gd name="connsiteX2" fmla="*/ 9226556 w 9226556"/>
              <a:gd name="connsiteY2" fmla="*/ 6350 h 6896100"/>
              <a:gd name="connsiteX3" fmla="*/ 4895853 w 9226556"/>
              <a:gd name="connsiteY3" fmla="*/ 6896100 h 6896100"/>
              <a:gd name="connsiteX4" fmla="*/ 19053 w 9226556"/>
              <a:gd name="connsiteY4" fmla="*/ 6889750 h 6896100"/>
              <a:gd name="connsiteX0" fmla="*/ 6353 w 9226556"/>
              <a:gd name="connsiteY0" fmla="*/ 6889750 h 6896100"/>
              <a:gd name="connsiteX1" fmla="*/ 0 w 9226556"/>
              <a:gd name="connsiteY1" fmla="*/ 0 h 6896100"/>
              <a:gd name="connsiteX2" fmla="*/ 9226556 w 9226556"/>
              <a:gd name="connsiteY2" fmla="*/ 6350 h 6896100"/>
              <a:gd name="connsiteX3" fmla="*/ 4895853 w 9226556"/>
              <a:gd name="connsiteY3" fmla="*/ 6896100 h 6896100"/>
              <a:gd name="connsiteX4" fmla="*/ 6353 w 9226556"/>
              <a:gd name="connsiteY4" fmla="*/ 6889750 h 6896100"/>
              <a:gd name="connsiteX0" fmla="*/ 611 w 9227164"/>
              <a:gd name="connsiteY0" fmla="*/ 6883400 h 6896100"/>
              <a:gd name="connsiteX1" fmla="*/ 608 w 9227164"/>
              <a:gd name="connsiteY1" fmla="*/ 0 h 6896100"/>
              <a:gd name="connsiteX2" fmla="*/ 9227164 w 9227164"/>
              <a:gd name="connsiteY2" fmla="*/ 6350 h 6896100"/>
              <a:gd name="connsiteX3" fmla="*/ 4896461 w 9227164"/>
              <a:gd name="connsiteY3" fmla="*/ 6896100 h 6896100"/>
              <a:gd name="connsiteX4" fmla="*/ 611 w 9227164"/>
              <a:gd name="connsiteY4" fmla="*/ 6883400 h 6896100"/>
              <a:gd name="connsiteX0" fmla="*/ 611 w 9227164"/>
              <a:gd name="connsiteY0" fmla="*/ 6883400 h 6883400"/>
              <a:gd name="connsiteX1" fmla="*/ 608 w 9227164"/>
              <a:gd name="connsiteY1" fmla="*/ 0 h 6883400"/>
              <a:gd name="connsiteX2" fmla="*/ 9227164 w 9227164"/>
              <a:gd name="connsiteY2" fmla="*/ 6350 h 6883400"/>
              <a:gd name="connsiteX3" fmla="*/ 4902811 w 9227164"/>
              <a:gd name="connsiteY3" fmla="*/ 6870700 h 6883400"/>
              <a:gd name="connsiteX4" fmla="*/ 611 w 9227164"/>
              <a:gd name="connsiteY4" fmla="*/ 6883400 h 6883400"/>
              <a:gd name="connsiteX0" fmla="*/ 25403 w 9226556"/>
              <a:gd name="connsiteY0" fmla="*/ 6794500 h 6870700"/>
              <a:gd name="connsiteX1" fmla="*/ 0 w 9226556"/>
              <a:gd name="connsiteY1" fmla="*/ 0 h 6870700"/>
              <a:gd name="connsiteX2" fmla="*/ 9226556 w 9226556"/>
              <a:gd name="connsiteY2" fmla="*/ 6350 h 6870700"/>
              <a:gd name="connsiteX3" fmla="*/ 4902203 w 9226556"/>
              <a:gd name="connsiteY3" fmla="*/ 6870700 h 6870700"/>
              <a:gd name="connsiteX4" fmla="*/ 25403 w 9226556"/>
              <a:gd name="connsiteY4" fmla="*/ 6794500 h 6870700"/>
              <a:gd name="connsiteX0" fmla="*/ 281 w 9233184"/>
              <a:gd name="connsiteY0" fmla="*/ 6858000 h 6870700"/>
              <a:gd name="connsiteX1" fmla="*/ 6628 w 9233184"/>
              <a:gd name="connsiteY1" fmla="*/ 0 h 6870700"/>
              <a:gd name="connsiteX2" fmla="*/ 9233184 w 9233184"/>
              <a:gd name="connsiteY2" fmla="*/ 6350 h 6870700"/>
              <a:gd name="connsiteX3" fmla="*/ 4908831 w 9233184"/>
              <a:gd name="connsiteY3" fmla="*/ 6870700 h 6870700"/>
              <a:gd name="connsiteX4" fmla="*/ 281 w 9233184"/>
              <a:gd name="connsiteY4" fmla="*/ 6858000 h 6870700"/>
              <a:gd name="connsiteX0" fmla="*/ 281 w 9233184"/>
              <a:gd name="connsiteY0" fmla="*/ 6858000 h 6858000"/>
              <a:gd name="connsiteX1" fmla="*/ 6628 w 9233184"/>
              <a:gd name="connsiteY1" fmla="*/ 0 h 6858000"/>
              <a:gd name="connsiteX2" fmla="*/ 9233184 w 9233184"/>
              <a:gd name="connsiteY2" fmla="*/ 6350 h 6858000"/>
              <a:gd name="connsiteX3" fmla="*/ 4915181 w 9233184"/>
              <a:gd name="connsiteY3" fmla="*/ 6769100 h 6858000"/>
              <a:gd name="connsiteX4" fmla="*/ 281 w 9233184"/>
              <a:gd name="connsiteY4" fmla="*/ 6858000 h 6858000"/>
              <a:gd name="connsiteX0" fmla="*/ 281 w 9233184"/>
              <a:gd name="connsiteY0" fmla="*/ 6858000 h 6864350"/>
              <a:gd name="connsiteX1" fmla="*/ 6628 w 9233184"/>
              <a:gd name="connsiteY1" fmla="*/ 0 h 6864350"/>
              <a:gd name="connsiteX2" fmla="*/ 9233184 w 9233184"/>
              <a:gd name="connsiteY2" fmla="*/ 6350 h 6864350"/>
              <a:gd name="connsiteX3" fmla="*/ 4915181 w 9233184"/>
              <a:gd name="connsiteY3" fmla="*/ 6864350 h 6864350"/>
              <a:gd name="connsiteX4" fmla="*/ 281 w 9233184"/>
              <a:gd name="connsiteY4" fmla="*/ 685800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3184" h="6864350">
                <a:moveTo>
                  <a:pt x="281" y="6858000"/>
                </a:moveTo>
                <a:cubicBezTo>
                  <a:pt x="-1837" y="4574117"/>
                  <a:pt x="8746" y="2283883"/>
                  <a:pt x="6628" y="0"/>
                </a:cubicBezTo>
                <a:lnTo>
                  <a:pt x="9233184" y="6350"/>
                </a:lnTo>
                <a:lnTo>
                  <a:pt x="4915181" y="6864350"/>
                </a:lnTo>
                <a:lnTo>
                  <a:pt x="281" y="6858000"/>
                </a:lnTo>
                <a:close/>
              </a:path>
            </a:pathLst>
          </a:custGeom>
          <a:solidFill>
            <a:schemeClr val="accent1">
              <a:lumMod val="50000"/>
            </a:schemeClr>
          </a:solidFill>
        </p:spPr>
        <p:txBody>
          <a:bodyPr/>
          <a:lstStyle>
            <a:lvl1pPr>
              <a:defRPr/>
            </a:lvl1pPr>
          </a:lstStyle>
          <a:p>
            <a:endParaRPr lang="en-US" dirty="0"/>
          </a:p>
        </p:txBody>
      </p:sp>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79897" y="2646943"/>
            <a:ext cx="3817503" cy="1524794"/>
          </a:xfrm>
        </p:spPr>
        <p:txBody>
          <a:bodyPr>
            <a:noAutofit/>
          </a:bodyPr>
          <a:lstStyle>
            <a:lvl1pPr marL="0" indent="0">
              <a:lnSpc>
                <a:spcPts val="2400"/>
              </a:lnSpc>
              <a:buNone/>
              <a:defRPr sz="1800" spc="2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0" name="Title 1">
            <a:extLst>
              <a:ext uri="{FF2B5EF4-FFF2-40B4-BE49-F238E27FC236}">
                <a16:creationId xmlns:a16="http://schemas.microsoft.com/office/drawing/2014/main" id="{3F01D386-9240-4F38-9F1C-4325351B05E1}"/>
              </a:ext>
            </a:extLst>
          </p:cNvPr>
          <p:cNvSpPr>
            <a:spLocks noGrp="1"/>
          </p:cNvSpPr>
          <p:nvPr>
            <p:ph type="title" hasCustomPrompt="1"/>
          </p:nvPr>
        </p:nvSpPr>
        <p:spPr>
          <a:xfrm>
            <a:off x="779898" y="849572"/>
            <a:ext cx="6198750" cy="1582477"/>
          </a:xfrm>
          <a:prstGeom prst="rect">
            <a:avLst/>
          </a:prstGeom>
        </p:spPr>
        <p:txBody>
          <a:bodyPr>
            <a:noAutofit/>
          </a:bodyPr>
          <a:lstStyle>
            <a:lvl1pPr>
              <a:defRPr sz="5600" b="1">
                <a:solidFill>
                  <a:schemeClr val="bg1"/>
                </a:solidFill>
              </a:defRPr>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F6F2527F-4343-4B03-BDAE-BD7AFC583AFC}"/>
              </a:ext>
            </a:extLst>
          </p:cNvPr>
          <p:cNvCxnSpPr>
            <a:cxnSpLocks/>
          </p:cNvCxnSpPr>
          <p:nvPr userDrawn="1"/>
        </p:nvCxnSpPr>
        <p:spPr>
          <a:xfrm>
            <a:off x="641503"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7" name="Rechteck 8">
            <a:extLst>
              <a:ext uri="{FF2B5EF4-FFF2-40B4-BE49-F238E27FC236}">
                <a16:creationId xmlns:a16="http://schemas.microsoft.com/office/drawing/2014/main" id="{654983B1-F7D8-4DCB-8A92-07AF057C81CE}"/>
              </a:ext>
            </a:extLst>
          </p:cNvPr>
          <p:cNvSpPr/>
          <p:nvPr userDrawn="1"/>
        </p:nvSpPr>
        <p:spPr>
          <a:xfrm>
            <a:off x="4891548" y="0"/>
            <a:ext cx="7300452" cy="6858000"/>
          </a:xfrm>
          <a:custGeom>
            <a:avLst/>
            <a:gdLst>
              <a:gd name="connsiteX0" fmla="*/ 0 w 10602657"/>
              <a:gd name="connsiteY0" fmla="*/ 0 h 13716000"/>
              <a:gd name="connsiteX1" fmla="*/ 10602657 w 10602657"/>
              <a:gd name="connsiteY1" fmla="*/ 0 h 13716000"/>
              <a:gd name="connsiteX2" fmla="*/ 10602657 w 10602657"/>
              <a:gd name="connsiteY2" fmla="*/ 13716000 h 13716000"/>
              <a:gd name="connsiteX3" fmla="*/ 0 w 10602657"/>
              <a:gd name="connsiteY3" fmla="*/ 13716000 h 13716000"/>
              <a:gd name="connsiteX4" fmla="*/ 0 w 10602657"/>
              <a:gd name="connsiteY4" fmla="*/ 0 h 13716000"/>
              <a:gd name="connsiteX0" fmla="*/ 3598607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3598607 w 14201264"/>
              <a:gd name="connsiteY4" fmla="*/ 0 h 13716000"/>
              <a:gd name="connsiteX0" fmla="*/ 6554527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6554527 w 14201264"/>
              <a:gd name="connsiteY4" fmla="*/ 0 h 13716000"/>
              <a:gd name="connsiteX0" fmla="*/ 7679062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7679062 w 14201264"/>
              <a:gd name="connsiteY4" fmla="*/ 0 h 13716000"/>
              <a:gd name="connsiteX0" fmla="*/ 9446187 w 15968389"/>
              <a:gd name="connsiteY0" fmla="*/ 0 h 13716000"/>
              <a:gd name="connsiteX1" fmla="*/ 15968389 w 15968389"/>
              <a:gd name="connsiteY1" fmla="*/ 0 h 13716000"/>
              <a:gd name="connsiteX2" fmla="*/ 15968389 w 15968389"/>
              <a:gd name="connsiteY2" fmla="*/ 13716000 h 13716000"/>
              <a:gd name="connsiteX3" fmla="*/ 0 w 15968389"/>
              <a:gd name="connsiteY3" fmla="*/ 13686503 h 13716000"/>
              <a:gd name="connsiteX4" fmla="*/ 9446187 w 15968389"/>
              <a:gd name="connsiteY4" fmla="*/ 0 h 13716000"/>
              <a:gd name="connsiteX0" fmla="*/ 9381928 w 15904130"/>
              <a:gd name="connsiteY0" fmla="*/ 0 h 13716000"/>
              <a:gd name="connsiteX1" fmla="*/ 15904130 w 15904130"/>
              <a:gd name="connsiteY1" fmla="*/ 0 h 13716000"/>
              <a:gd name="connsiteX2" fmla="*/ 15904130 w 15904130"/>
              <a:gd name="connsiteY2" fmla="*/ 13716000 h 13716000"/>
              <a:gd name="connsiteX3" fmla="*/ 0 w 15904130"/>
              <a:gd name="connsiteY3" fmla="*/ 13716000 h 13716000"/>
              <a:gd name="connsiteX4" fmla="*/ 9381928 w 1590413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4130" h="13716000">
                <a:moveTo>
                  <a:pt x="9381928" y="0"/>
                </a:moveTo>
                <a:lnTo>
                  <a:pt x="15904130" y="0"/>
                </a:lnTo>
                <a:lnTo>
                  <a:pt x="15904130" y="13716000"/>
                </a:lnTo>
                <a:lnTo>
                  <a:pt x="0" y="13716000"/>
                </a:lnTo>
                <a:lnTo>
                  <a:pt x="9381928" y="0"/>
                </a:lnTo>
                <a:close/>
              </a:path>
            </a:pathLst>
          </a:custGeom>
          <a:solidFill>
            <a:srgbClr val="1EA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venir Next LT Pro" panose="020B0504020202020204" pitchFamily="34" charset="0"/>
            </a:endParaRPr>
          </a:p>
        </p:txBody>
      </p:sp>
    </p:spTree>
    <p:extLst>
      <p:ext uri="{BB962C8B-B14F-4D97-AF65-F5344CB8AC3E}">
        <p14:creationId xmlns:p14="http://schemas.microsoft.com/office/powerpoint/2010/main" val="19867022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blue box-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userDrawn="1"/>
        </p:nvSpPr>
        <p:spPr>
          <a:xfrm>
            <a:off x="-30161" y="0"/>
            <a:ext cx="12222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
        <p:nvSpPr>
          <p:cNvPr id="3" name="Rectangle 2">
            <a:extLst>
              <a:ext uri="{FF2B5EF4-FFF2-40B4-BE49-F238E27FC236}">
                <a16:creationId xmlns:a16="http://schemas.microsoft.com/office/drawing/2014/main" id="{F09DA5F3-46E5-4704-B7C6-80472B35880E}"/>
              </a:ext>
            </a:extLst>
          </p:cNvPr>
          <p:cNvSpPr/>
          <p:nvPr userDrawn="1"/>
        </p:nvSpPr>
        <p:spPr>
          <a:xfrm>
            <a:off x="-38100" y="0"/>
            <a:ext cx="6022975" cy="6858000"/>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4" name="Title 1">
            <a:extLst>
              <a:ext uri="{FF2B5EF4-FFF2-40B4-BE49-F238E27FC236}">
                <a16:creationId xmlns:a16="http://schemas.microsoft.com/office/drawing/2014/main" id="{DC0E7476-2855-4BB9-9916-79220ABF1C01}"/>
              </a:ext>
            </a:extLst>
          </p:cNvPr>
          <p:cNvSpPr>
            <a:spLocks noGrp="1"/>
          </p:cNvSpPr>
          <p:nvPr>
            <p:ph type="title" hasCustomPrompt="1"/>
          </p:nvPr>
        </p:nvSpPr>
        <p:spPr>
          <a:xfrm>
            <a:off x="779898" y="849572"/>
            <a:ext cx="4916048" cy="3436678"/>
          </a:xfrm>
          <a:prstGeom prst="rect">
            <a:avLst/>
          </a:prstGeom>
        </p:spPr>
        <p:txBody>
          <a:bodyPr>
            <a:noAutofit/>
          </a:bodyPr>
          <a:lstStyle>
            <a:lvl1pPr>
              <a:defRPr sz="5400" b="1">
                <a:solidFill>
                  <a:schemeClr val="bg1"/>
                </a:solidFill>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8F4FE22A-1B47-42AF-9F47-E7647FDFF854}"/>
              </a:ext>
            </a:extLst>
          </p:cNvPr>
          <p:cNvCxnSpPr>
            <a:cxnSpLocks/>
          </p:cNvCxnSpPr>
          <p:nvPr userDrawn="1"/>
        </p:nvCxnSpPr>
        <p:spPr>
          <a:xfrm>
            <a:off x="641503" y="849573"/>
            <a:ext cx="0" cy="635902"/>
          </a:xfrm>
          <a:prstGeom prst="line">
            <a:avLst/>
          </a:prstGeom>
          <a:ln w="57150">
            <a:solidFill>
              <a:schemeClr val="bg1"/>
            </a:solidFill>
          </a:ln>
        </p:spPr>
        <p:style>
          <a:lnRef idx="1">
            <a:schemeClr val="accent5"/>
          </a:lnRef>
          <a:fillRef idx="0">
            <a:schemeClr val="accent5"/>
          </a:fillRef>
          <a:effectRef idx="0">
            <a:schemeClr val="accent5"/>
          </a:effectRef>
          <a:fontRef idx="minor">
            <a:schemeClr val="tx1"/>
          </a:fontRef>
        </p:style>
      </p:cxnSp>
      <p:sp>
        <p:nvSpPr>
          <p:cNvPr id="7" name="Picture Placeholder 6">
            <a:extLst>
              <a:ext uri="{FF2B5EF4-FFF2-40B4-BE49-F238E27FC236}">
                <a16:creationId xmlns:a16="http://schemas.microsoft.com/office/drawing/2014/main" id="{2AB4E1DB-F9CE-411E-BF6E-D0C6690BE9E7}"/>
              </a:ext>
            </a:extLst>
          </p:cNvPr>
          <p:cNvSpPr>
            <a:spLocks noGrp="1"/>
          </p:cNvSpPr>
          <p:nvPr>
            <p:ph type="pic" sz="quarter" idx="10"/>
          </p:nvPr>
        </p:nvSpPr>
        <p:spPr>
          <a:xfrm>
            <a:off x="5984875" y="0"/>
            <a:ext cx="6215063" cy="6858000"/>
          </a:xfrm>
          <a:solidFill>
            <a:schemeClr val="tx1">
              <a:lumMod val="50000"/>
              <a:lumOff val="50000"/>
            </a:schemeClr>
          </a:solidFill>
        </p:spPr>
        <p:txBody>
          <a:bodyPr/>
          <a:lstStyle>
            <a:lvl1pPr>
              <a:defRPr/>
            </a:lvl1pPr>
          </a:lstStyle>
          <a:p>
            <a:endParaRPr lang="en-US" dirty="0"/>
          </a:p>
        </p:txBody>
      </p:sp>
    </p:spTree>
    <p:extLst>
      <p:ext uri="{BB962C8B-B14F-4D97-AF65-F5344CB8AC3E}">
        <p14:creationId xmlns:p14="http://schemas.microsoft.com/office/powerpoint/2010/main" val="1275095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enter text  (Blue bg)">
    <p:bg>
      <p:bgPr>
        <a:solidFill>
          <a:srgbClr val="009C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8D5F-0C4B-4F2A-958D-D1D42D8E692F}"/>
              </a:ext>
            </a:extLst>
          </p:cNvPr>
          <p:cNvSpPr>
            <a:spLocks noGrp="1"/>
          </p:cNvSpPr>
          <p:nvPr>
            <p:ph type="ctrTitle"/>
          </p:nvPr>
        </p:nvSpPr>
        <p:spPr>
          <a:xfrm>
            <a:off x="1524000" y="1122363"/>
            <a:ext cx="9144000" cy="2387600"/>
          </a:xfrm>
          <a:prstGeom prst="rect">
            <a:avLst/>
          </a:prstGeom>
        </p:spPr>
        <p:txBody>
          <a:bodyPr anchor="b">
            <a:no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FA257DB-81BD-4424-9522-15D1461D9968}"/>
              </a:ext>
            </a:extLst>
          </p:cNvPr>
          <p:cNvSpPr>
            <a:spLocks noGrp="1"/>
          </p:cNvSpPr>
          <p:nvPr>
            <p:ph type="subTitle" idx="1"/>
          </p:nvPr>
        </p:nvSpPr>
        <p:spPr>
          <a:xfrm>
            <a:off x="1524000" y="3602038"/>
            <a:ext cx="9144000" cy="16557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8915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enter text - footer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userDrawn="1"/>
        </p:nvSpPr>
        <p:spPr>
          <a:xfrm>
            <a:off x="-30161" y="0"/>
            <a:ext cx="12222161" cy="6169794"/>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
        <p:nvSpPr>
          <p:cNvPr id="3" name="Title 1">
            <a:extLst>
              <a:ext uri="{FF2B5EF4-FFF2-40B4-BE49-F238E27FC236}">
                <a16:creationId xmlns:a16="http://schemas.microsoft.com/office/drawing/2014/main" id="{2F1800DA-533A-440A-9C6C-2FCF987F5BF0}"/>
              </a:ext>
            </a:extLst>
          </p:cNvPr>
          <p:cNvSpPr>
            <a:spLocks noGrp="1"/>
          </p:cNvSpPr>
          <p:nvPr>
            <p:ph type="title"/>
          </p:nvPr>
        </p:nvSpPr>
        <p:spPr>
          <a:xfrm>
            <a:off x="831850" y="2454442"/>
            <a:ext cx="10515600" cy="875999"/>
          </a:xfrm>
          <a:prstGeom prst="rect">
            <a:avLst/>
          </a:prstGeom>
        </p:spPr>
        <p:txBody>
          <a:bodyPr anchor="b">
            <a:noAutofit/>
          </a:bodyPr>
          <a:lstStyle>
            <a:lvl1pPr algn="ct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54671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 Footer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userDrawn="1"/>
        </p:nvSpPr>
        <p:spPr>
          <a:xfrm>
            <a:off x="-30161" y="0"/>
            <a:ext cx="12222161" cy="6169794"/>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Tree>
    <p:extLst>
      <p:ext uri="{BB962C8B-B14F-4D97-AF65-F5344CB8AC3E}">
        <p14:creationId xmlns:p14="http://schemas.microsoft.com/office/powerpoint/2010/main" val="2126974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userDrawn="1"/>
        </p:nvSpPr>
        <p:spPr>
          <a:xfrm>
            <a:off x="-30161" y="0"/>
            <a:ext cx="12222161" cy="6858000"/>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Tree>
    <p:extLst>
      <p:ext uri="{BB962C8B-B14F-4D97-AF65-F5344CB8AC3E}">
        <p14:creationId xmlns:p14="http://schemas.microsoft.com/office/powerpoint/2010/main" val="141802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lue bg) ">
    <p:bg>
      <p:bgPr>
        <a:solidFill>
          <a:srgbClr val="009C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0C4E-2699-4875-A1A1-D48FAD3E326D}"/>
              </a:ext>
            </a:extLst>
          </p:cNvPr>
          <p:cNvSpPr>
            <a:spLocks noGrp="1"/>
          </p:cNvSpPr>
          <p:nvPr>
            <p:ph type="title"/>
          </p:nvPr>
        </p:nvSpPr>
        <p:spPr>
          <a:xfrm>
            <a:off x="779897" y="1700713"/>
            <a:ext cx="8586483" cy="635902"/>
          </a:xfrm>
          <a:prstGeom prst="rect">
            <a:avLst/>
          </a:prstGeom>
        </p:spPr>
        <p:txBody>
          <a:bodyPr>
            <a:noAutofit/>
          </a:bodyPr>
          <a:lstStyle>
            <a:lvl1pPr>
              <a:defRPr sz="3200">
                <a:solidFill>
                  <a:schemeClr val="bg1"/>
                </a:solidFill>
              </a:defRPr>
            </a:lvl1pPr>
          </a:lstStyle>
          <a:p>
            <a:pPr lvl="0"/>
            <a:endParaRPr lang="en-US" dirty="0"/>
          </a:p>
        </p:txBody>
      </p:sp>
      <p:cxnSp>
        <p:nvCxnSpPr>
          <p:cNvPr id="3" name="Straight Connector 2">
            <a:extLst>
              <a:ext uri="{FF2B5EF4-FFF2-40B4-BE49-F238E27FC236}">
                <a16:creationId xmlns:a16="http://schemas.microsoft.com/office/drawing/2014/main" id="{AA987A99-4649-4A96-9B87-EEB9ADC085E7}"/>
              </a:ext>
            </a:extLst>
          </p:cNvPr>
          <p:cNvCxnSpPr/>
          <p:nvPr userDrawn="1"/>
        </p:nvCxnSpPr>
        <p:spPr>
          <a:xfrm>
            <a:off x="641503" y="1700713"/>
            <a:ext cx="0" cy="635902"/>
          </a:xfrm>
          <a:prstGeom prst="line">
            <a:avLst/>
          </a:prstGeom>
          <a:ln w="57150">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65585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55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hit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userDrawn="1"/>
        </p:nvSpPr>
        <p:spPr>
          <a:xfrm>
            <a:off x="-30161" y="0"/>
            <a:ext cx="12222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Tree>
    <p:extLst>
      <p:ext uri="{BB962C8B-B14F-4D97-AF65-F5344CB8AC3E}">
        <p14:creationId xmlns:p14="http://schemas.microsoft.com/office/powerpoint/2010/main" val="321608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y margin-Title and Content (White 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2608697" y="1816887"/>
            <a:ext cx="8021203" cy="4370553"/>
          </a:xfrm>
        </p:spPr>
        <p:txBody>
          <a:bodyPr>
            <a:noAutofit/>
          </a:bodyPr>
          <a:lstStyle>
            <a:lvl1pPr marL="228600" indent="-137160">
              <a:lnSpc>
                <a:spcPts val="2400"/>
              </a:lnSpc>
              <a:buClr>
                <a:srgbClr val="009CD6"/>
              </a:buClr>
              <a:buFont typeface="Arial" panose="020B0604020202020204" pitchFamily="34" charset="0"/>
              <a:buChar char="•"/>
              <a:defRPr sz="1800" spc="20"/>
            </a:lvl1pPr>
            <a:lvl2pPr marL="685800" indent="-137160">
              <a:lnSpc>
                <a:spcPts val="2400"/>
              </a:lnSpc>
              <a:buClr>
                <a:srgbClr val="009CD6"/>
              </a:buClr>
              <a:buFont typeface="Arial" panose="020B0604020202020204" pitchFamily="34" charset="0"/>
              <a:buChar char="•"/>
              <a:defRPr sz="1800" spc="20"/>
            </a:lvl2pPr>
            <a:lvl3pPr marL="1143000" indent="-137160">
              <a:lnSpc>
                <a:spcPts val="2400"/>
              </a:lnSpc>
              <a:buClr>
                <a:srgbClr val="009CD6"/>
              </a:buClr>
              <a:buFont typeface="Arial" panose="020B0604020202020204" pitchFamily="34" charset="0"/>
              <a:buChar char="•"/>
              <a:defRPr sz="1800" spc="20"/>
            </a:lvl3pPr>
            <a:lvl4pPr marL="1600200" indent="-137160">
              <a:lnSpc>
                <a:spcPts val="2400"/>
              </a:lnSpc>
              <a:buClr>
                <a:srgbClr val="009CD6"/>
              </a:buClr>
              <a:buFont typeface="Arial" panose="020B0604020202020204" pitchFamily="34" charset="0"/>
              <a:buChar char="•"/>
              <a:defRPr sz="1800" spc="20"/>
            </a:lvl4pPr>
            <a:lvl5pPr>
              <a:buClr>
                <a:srgbClr val="5B9BD5"/>
              </a:buClr>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7" name="Rectangle 6">
            <a:extLst>
              <a:ext uri="{FF2B5EF4-FFF2-40B4-BE49-F238E27FC236}">
                <a16:creationId xmlns:a16="http://schemas.microsoft.com/office/drawing/2014/main" id="{D33CD44E-52B5-46A8-89B3-60B83515839F}"/>
              </a:ext>
            </a:extLst>
          </p:cNvPr>
          <p:cNvSpPr/>
          <p:nvPr userDrawn="1"/>
        </p:nvSpPr>
        <p:spPr>
          <a:xfrm>
            <a:off x="-30161" y="0"/>
            <a:ext cx="2471885"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2608697" y="849573"/>
            <a:ext cx="8586483" cy="635902"/>
          </a:xfrm>
          <a:prstGeom prst="rect">
            <a:avLst/>
          </a:prstGeom>
        </p:spPr>
        <p:txBody>
          <a:bodyPr>
            <a:noAutofit/>
          </a:bodyPr>
          <a:lstStyle>
            <a:lvl1pPr>
              <a:defRPr sz="32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07066BC3-24F8-475A-BAA1-B479ACDF475C}"/>
              </a:ext>
            </a:extLst>
          </p:cNvPr>
          <p:cNvCxnSpPr/>
          <p:nvPr userDrawn="1"/>
        </p:nvCxnSpPr>
        <p:spPr>
          <a:xfrm>
            <a:off x="2470303"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2" name="Text Placeholder 2">
            <a:extLst>
              <a:ext uri="{FF2B5EF4-FFF2-40B4-BE49-F238E27FC236}">
                <a16:creationId xmlns:a16="http://schemas.microsoft.com/office/drawing/2014/main" id="{55F93B70-7753-4B23-A450-C0B23FD61774}"/>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custDataLst>
      <p:tags r:id="rId1"/>
    </p:custDataLst>
    <p:extLst>
      <p:ext uri="{BB962C8B-B14F-4D97-AF65-F5344CB8AC3E}">
        <p14:creationId xmlns:p14="http://schemas.microsoft.com/office/powerpoint/2010/main" val="1215802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image-S (Grey 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4233" y="-1"/>
            <a:ext cx="5165650" cy="6172201"/>
          </a:xfrm>
          <a:solidFill>
            <a:schemeClr val="tx1">
              <a:lumMod val="50000"/>
              <a:lumOff val="50000"/>
            </a:schemeClr>
          </a:solidFill>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5339197" y="1807686"/>
            <a:ext cx="6179703" cy="4200741"/>
          </a:xfrm>
        </p:spPr>
        <p:txBody>
          <a:bodyPr>
            <a:noAutofit/>
          </a:bodyPr>
          <a:lstStyle>
            <a:lvl1pPr marL="0" indent="0">
              <a:lnSpc>
                <a:spcPts val="2400"/>
              </a:lnSpc>
              <a:buNone/>
              <a:defRPr sz="16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5339198" y="849573"/>
            <a:ext cx="6422672" cy="635902"/>
          </a:xfrm>
          <a:prstGeom prst="rect">
            <a:avLst/>
          </a:prstGeom>
        </p:spPr>
        <p:txBody>
          <a:bodyPr>
            <a:noAutofit/>
          </a:bodyPr>
          <a:lstStyle>
            <a:lvl1pPr>
              <a:defRPr sz="3200"/>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077E227C-3285-4673-861F-93DC9F0E632E}"/>
              </a:ext>
            </a:extLst>
          </p:cNvPr>
          <p:cNvCxnSpPr/>
          <p:nvPr userDrawn="1"/>
        </p:nvCxnSpPr>
        <p:spPr>
          <a:xfrm>
            <a:off x="5200803"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8" name="Text Placeholder 2">
            <a:extLst>
              <a:ext uri="{FF2B5EF4-FFF2-40B4-BE49-F238E27FC236}">
                <a16:creationId xmlns:a16="http://schemas.microsoft.com/office/drawing/2014/main" id="{95C0BED6-9403-4119-AB01-3C676BA5F9F6}"/>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1293974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image-M (Grey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6262066" y="2011680"/>
            <a:ext cx="5275884" cy="3996748"/>
          </a:xfrm>
        </p:spPr>
        <p:txBody>
          <a:bodyPr anchor="t">
            <a:noAutofit/>
          </a:bodyPr>
          <a:lstStyle>
            <a:lvl1pPr marL="0" indent="0">
              <a:lnSpc>
                <a:spcPts val="2400"/>
              </a:lnSpc>
              <a:buNone/>
              <a:defRPr sz="14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0" y="-1"/>
            <a:ext cx="6092751" cy="6178551"/>
          </a:xfrm>
          <a:solidFill>
            <a:schemeClr val="tx1">
              <a:lumMod val="50000"/>
              <a:lumOff val="50000"/>
            </a:schemeClr>
          </a:solidFill>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0" name="Title 1">
            <a:extLst>
              <a:ext uri="{FF2B5EF4-FFF2-40B4-BE49-F238E27FC236}">
                <a16:creationId xmlns:a16="http://schemas.microsoft.com/office/drawing/2014/main" id="{B1112D96-A377-4B6B-A868-D6A92220F649}"/>
              </a:ext>
            </a:extLst>
          </p:cNvPr>
          <p:cNvSpPr>
            <a:spLocks noGrp="1"/>
          </p:cNvSpPr>
          <p:nvPr>
            <p:ph type="title" hasCustomPrompt="1"/>
          </p:nvPr>
        </p:nvSpPr>
        <p:spPr>
          <a:xfrm>
            <a:off x="6262066" y="849572"/>
            <a:ext cx="5417114" cy="933507"/>
          </a:xfrm>
          <a:prstGeom prst="rect">
            <a:avLst/>
          </a:prstGeom>
        </p:spPr>
        <p:txBody>
          <a:bodyPr anchor="t">
            <a:noAutofit/>
          </a:bodyPr>
          <a:lstStyle>
            <a:lvl1pPr>
              <a:defRPr sz="32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AC392131-5EC7-4709-AF3B-B011AA6B5344}"/>
              </a:ext>
            </a:extLst>
          </p:cNvPr>
          <p:cNvCxnSpPr/>
          <p:nvPr userDrawn="1"/>
        </p:nvCxnSpPr>
        <p:spPr>
          <a:xfrm>
            <a:off x="6123671"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6" name="Text Placeholder 2">
            <a:extLst>
              <a:ext uri="{FF2B5EF4-FFF2-40B4-BE49-F238E27FC236}">
                <a16:creationId xmlns:a16="http://schemas.microsoft.com/office/drawing/2014/main" id="{523A3044-A123-4CAB-AB85-D40D8FD869FB}"/>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3400165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image-L (Grey 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0" y="1"/>
            <a:ext cx="6997698" cy="6165271"/>
          </a:xfrm>
          <a:solidFill>
            <a:schemeClr val="tx1">
              <a:lumMod val="50000"/>
              <a:lumOff val="50000"/>
            </a:schemeClr>
          </a:solidFill>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7270121" y="2057400"/>
            <a:ext cx="4280529" cy="3951028"/>
          </a:xfr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7166941" y="849572"/>
            <a:ext cx="4623902" cy="933507"/>
          </a:xfrm>
          <a:prstGeom prst="rect">
            <a:avLst/>
          </a:prstGeom>
        </p:spPr>
        <p:txBody>
          <a:bodyPr anchor="t">
            <a:noAutofit/>
          </a:bodyPr>
          <a:lstStyle>
            <a:lvl1pPr>
              <a:defRPr sz="3200"/>
            </a:lvl1pPr>
          </a:lstStyle>
          <a:p>
            <a:pPr lvl="0"/>
            <a:r>
              <a:rPr lang="en-US" dirty="0"/>
              <a:t>Click to edit Master text styles</a:t>
            </a:r>
          </a:p>
        </p:txBody>
      </p:sp>
      <p:cxnSp>
        <p:nvCxnSpPr>
          <p:cNvPr id="10" name="Straight Connector 9">
            <a:extLst>
              <a:ext uri="{FF2B5EF4-FFF2-40B4-BE49-F238E27FC236}">
                <a16:creationId xmlns:a16="http://schemas.microsoft.com/office/drawing/2014/main" id="{70E753B8-8AD2-4BAA-BCE5-F2CDED59BB80}"/>
              </a:ext>
            </a:extLst>
          </p:cNvPr>
          <p:cNvCxnSpPr/>
          <p:nvPr userDrawn="1"/>
        </p:nvCxnSpPr>
        <p:spPr>
          <a:xfrm>
            <a:off x="7028546"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7" name="Text Placeholder 2">
            <a:extLst>
              <a:ext uri="{FF2B5EF4-FFF2-40B4-BE49-F238E27FC236}">
                <a16:creationId xmlns:a16="http://schemas.microsoft.com/office/drawing/2014/main" id="{9FE79BD6-8DCC-4A7A-BDED-CFD035C5A32D}"/>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186029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large image (Grey bg)">
    <p:bg>
      <p:bgRef idx="1002">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9175C3-434D-45E7-989E-325975224CFD}"/>
              </a:ext>
            </a:extLst>
          </p:cNvPr>
          <p:cNvSpPr/>
          <p:nvPr userDrawn="1"/>
        </p:nvSpPr>
        <p:spPr>
          <a:xfrm>
            <a:off x="-30161" y="0"/>
            <a:ext cx="12222161" cy="6145607"/>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
        <p:nvSpPr>
          <p:cNvPr id="2" name="Title 1">
            <a:extLst>
              <a:ext uri="{FF2B5EF4-FFF2-40B4-BE49-F238E27FC236}">
                <a16:creationId xmlns:a16="http://schemas.microsoft.com/office/drawing/2014/main" id="{D1AA9A3B-CF71-48AC-B4B0-550E5EC772C1}"/>
              </a:ext>
            </a:extLst>
          </p:cNvPr>
          <p:cNvSpPr>
            <a:spLocks noGrp="1"/>
          </p:cNvSpPr>
          <p:nvPr>
            <p:ph type="title"/>
          </p:nvPr>
        </p:nvSpPr>
        <p:spPr>
          <a:xfrm>
            <a:off x="616268" y="712393"/>
            <a:ext cx="10976290" cy="635902"/>
          </a:xfrm>
          <a:prstGeom prst="rect">
            <a:avLst/>
          </a:prstGeom>
        </p:spPr>
        <p:txBody>
          <a:bodyPr anchor="t"/>
          <a:lstStyle>
            <a:lvl1pPr>
              <a:defRPr sz="3200">
                <a:latin typeface="Avenir Next LT Pro" panose="020B0504020202020204" pitchFamily="34" charset="0"/>
              </a:defRPr>
            </a:lvl1pPr>
          </a:lstStyle>
          <a:p>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Click to edit Master title style</a:t>
            </a:r>
            <a:endParaRPr lang="en-US" dirty="0"/>
          </a:p>
        </p:txBody>
      </p:sp>
      <p:cxnSp>
        <p:nvCxnSpPr>
          <p:cNvPr id="12" name="Straight Connector 11">
            <a:extLst>
              <a:ext uri="{FF2B5EF4-FFF2-40B4-BE49-F238E27FC236}">
                <a16:creationId xmlns:a16="http://schemas.microsoft.com/office/drawing/2014/main" id="{5F35575D-2A7B-417D-BB1B-9E538CFA647E}"/>
              </a:ext>
            </a:extLst>
          </p:cNvPr>
          <p:cNvCxnSpPr/>
          <p:nvPr userDrawn="1"/>
        </p:nvCxnSpPr>
        <p:spPr>
          <a:xfrm>
            <a:off x="447102" y="71239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616270" y="1487227"/>
            <a:ext cx="10976290" cy="4380173"/>
          </a:xfrm>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6" name="Text Placeholder 2">
            <a:extLst>
              <a:ext uri="{FF2B5EF4-FFF2-40B4-BE49-F238E27FC236}">
                <a16:creationId xmlns:a16="http://schemas.microsoft.com/office/drawing/2014/main" id="{D9EC60FE-71C2-4F1C-AAD2-9EC556E5383F}"/>
              </a:ext>
            </a:extLst>
          </p:cNvPr>
          <p:cNvSpPr>
            <a:spLocks noGrp="1"/>
          </p:cNvSpPr>
          <p:nvPr>
            <p:ph type="body" sz="quarter" idx="10"/>
          </p:nvPr>
        </p:nvSpPr>
        <p:spPr>
          <a:xfrm>
            <a:off x="8104672" y="202698"/>
            <a:ext cx="3686175" cy="317500"/>
          </a:xfrm>
        </p:spPr>
        <p:txBody>
          <a:bodyPr/>
          <a:lstStyle>
            <a:lvl1pPr algn="r">
              <a:buNone/>
              <a:defRPr sz="1600">
                <a:solidFill>
                  <a:schemeClr val="tx1">
                    <a:lumMod val="65000"/>
                    <a:lumOff val="35000"/>
                  </a:schemeClr>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8660505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footer  (Grey 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24536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footer (Grey 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8858B6-8EDA-4356-A5CF-188814968EF4}"/>
              </a:ext>
            </a:extLst>
          </p:cNvPr>
          <p:cNvSpPr>
            <a:spLocks noGrp="1"/>
          </p:cNvSpPr>
          <p:nvPr>
            <p:ph type="title" hasCustomPrompt="1"/>
          </p:nvPr>
        </p:nvSpPr>
        <p:spPr>
          <a:xfrm>
            <a:off x="779897" y="1700713"/>
            <a:ext cx="8586483" cy="635902"/>
          </a:xfrm>
          <a:prstGeom prst="rect">
            <a:avLst/>
          </a:prstGeom>
        </p:spPr>
        <p:txBody>
          <a:bodyPr>
            <a:noAutofit/>
          </a:bodyPr>
          <a:lstStyle>
            <a:lvl1pPr>
              <a:defRPr sz="3200">
                <a:latin typeface="Avenir Next LT Pro" panose="020B0504020202020204" pitchFamily="34" charset="0"/>
              </a:defRPr>
            </a:lvl1pPr>
          </a:lstStyle>
          <a:p>
            <a:pPr lvl="0"/>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Click to edit Master text styles</a:t>
            </a:r>
            <a:endParaRPr lang="en-US" dirty="0"/>
          </a:p>
        </p:txBody>
      </p:sp>
      <p:cxnSp>
        <p:nvCxnSpPr>
          <p:cNvPr id="7" name="Straight Connector 6">
            <a:extLst>
              <a:ext uri="{FF2B5EF4-FFF2-40B4-BE49-F238E27FC236}">
                <a16:creationId xmlns:a16="http://schemas.microsoft.com/office/drawing/2014/main" id="{A3913AFF-2A90-4062-8584-B4EC954421D9}"/>
              </a:ext>
            </a:extLst>
          </p:cNvPr>
          <p:cNvCxnSpPr/>
          <p:nvPr userDrawn="1"/>
        </p:nvCxnSpPr>
        <p:spPr>
          <a:xfrm>
            <a:off x="641503" y="170071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48065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gonal right image  (Grey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645143" y="1786173"/>
            <a:ext cx="3817503" cy="4359434"/>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7" name="Rechteck 8">
            <a:extLst>
              <a:ext uri="{FF2B5EF4-FFF2-40B4-BE49-F238E27FC236}">
                <a16:creationId xmlns:a16="http://schemas.microsoft.com/office/drawing/2014/main" id="{654983B1-F7D8-4DCB-8A92-07AF057C81CE}"/>
              </a:ext>
            </a:extLst>
          </p:cNvPr>
          <p:cNvSpPr/>
          <p:nvPr userDrawn="1"/>
        </p:nvSpPr>
        <p:spPr>
          <a:xfrm>
            <a:off x="4891548" y="0"/>
            <a:ext cx="7300452" cy="6858000"/>
          </a:xfrm>
          <a:custGeom>
            <a:avLst/>
            <a:gdLst>
              <a:gd name="connsiteX0" fmla="*/ 0 w 10602657"/>
              <a:gd name="connsiteY0" fmla="*/ 0 h 13716000"/>
              <a:gd name="connsiteX1" fmla="*/ 10602657 w 10602657"/>
              <a:gd name="connsiteY1" fmla="*/ 0 h 13716000"/>
              <a:gd name="connsiteX2" fmla="*/ 10602657 w 10602657"/>
              <a:gd name="connsiteY2" fmla="*/ 13716000 h 13716000"/>
              <a:gd name="connsiteX3" fmla="*/ 0 w 10602657"/>
              <a:gd name="connsiteY3" fmla="*/ 13716000 h 13716000"/>
              <a:gd name="connsiteX4" fmla="*/ 0 w 10602657"/>
              <a:gd name="connsiteY4" fmla="*/ 0 h 13716000"/>
              <a:gd name="connsiteX0" fmla="*/ 3598607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3598607 w 14201264"/>
              <a:gd name="connsiteY4" fmla="*/ 0 h 13716000"/>
              <a:gd name="connsiteX0" fmla="*/ 6554527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6554527 w 14201264"/>
              <a:gd name="connsiteY4" fmla="*/ 0 h 13716000"/>
              <a:gd name="connsiteX0" fmla="*/ 7679062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7679062 w 14201264"/>
              <a:gd name="connsiteY4" fmla="*/ 0 h 13716000"/>
              <a:gd name="connsiteX0" fmla="*/ 9446187 w 15968389"/>
              <a:gd name="connsiteY0" fmla="*/ 0 h 13716000"/>
              <a:gd name="connsiteX1" fmla="*/ 15968389 w 15968389"/>
              <a:gd name="connsiteY1" fmla="*/ 0 h 13716000"/>
              <a:gd name="connsiteX2" fmla="*/ 15968389 w 15968389"/>
              <a:gd name="connsiteY2" fmla="*/ 13716000 h 13716000"/>
              <a:gd name="connsiteX3" fmla="*/ 0 w 15968389"/>
              <a:gd name="connsiteY3" fmla="*/ 13686503 h 13716000"/>
              <a:gd name="connsiteX4" fmla="*/ 9446187 w 15968389"/>
              <a:gd name="connsiteY4" fmla="*/ 0 h 13716000"/>
              <a:gd name="connsiteX0" fmla="*/ 9381928 w 15904130"/>
              <a:gd name="connsiteY0" fmla="*/ 0 h 13716000"/>
              <a:gd name="connsiteX1" fmla="*/ 15904130 w 15904130"/>
              <a:gd name="connsiteY1" fmla="*/ 0 h 13716000"/>
              <a:gd name="connsiteX2" fmla="*/ 15904130 w 15904130"/>
              <a:gd name="connsiteY2" fmla="*/ 13716000 h 13716000"/>
              <a:gd name="connsiteX3" fmla="*/ 0 w 15904130"/>
              <a:gd name="connsiteY3" fmla="*/ 13716000 h 13716000"/>
              <a:gd name="connsiteX4" fmla="*/ 9381928 w 1590413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4130" h="13716000">
                <a:moveTo>
                  <a:pt x="9381928" y="0"/>
                </a:moveTo>
                <a:lnTo>
                  <a:pt x="15904130" y="0"/>
                </a:lnTo>
                <a:lnTo>
                  <a:pt x="15904130" y="13716000"/>
                </a:lnTo>
                <a:lnTo>
                  <a:pt x="0" y="13716000"/>
                </a:lnTo>
                <a:lnTo>
                  <a:pt x="9381928" y="0"/>
                </a:lnTo>
                <a:close/>
              </a:path>
            </a:pathLst>
          </a:custGeom>
          <a:solidFill>
            <a:srgbClr val="1EA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venir Next LT Pro" panose="020B0504020202020204" pitchFamily="34" charset="0"/>
            </a:endParaRPr>
          </a:p>
        </p:txBody>
      </p:sp>
      <p:sp>
        <p:nvSpPr>
          <p:cNvPr id="3" name="Picture Placeholder 2">
            <a:extLst>
              <a:ext uri="{FF2B5EF4-FFF2-40B4-BE49-F238E27FC236}">
                <a16:creationId xmlns:a16="http://schemas.microsoft.com/office/drawing/2014/main" id="{4A813CB1-AA5F-4D26-BD1D-D4043EF1B49B}"/>
              </a:ext>
            </a:extLst>
          </p:cNvPr>
          <p:cNvSpPr>
            <a:spLocks noGrp="1"/>
          </p:cNvSpPr>
          <p:nvPr>
            <p:ph type="pic" sz="quarter" idx="11"/>
          </p:nvPr>
        </p:nvSpPr>
        <p:spPr>
          <a:xfrm>
            <a:off x="4896874" y="-6252"/>
            <a:ext cx="7308746" cy="6870602"/>
          </a:xfrm>
          <a:custGeom>
            <a:avLst/>
            <a:gdLst>
              <a:gd name="connsiteX0" fmla="*/ 0 w 4240776"/>
              <a:gd name="connsiteY0" fmla="*/ 2851150 h 2851150"/>
              <a:gd name="connsiteX1" fmla="*/ 2120388 w 4240776"/>
              <a:gd name="connsiteY1" fmla="*/ 0 h 2851150"/>
              <a:gd name="connsiteX2" fmla="*/ 4240776 w 4240776"/>
              <a:gd name="connsiteY2" fmla="*/ 2851150 h 2851150"/>
              <a:gd name="connsiteX3" fmla="*/ 0 w 4240776"/>
              <a:gd name="connsiteY3" fmla="*/ 2851150 h 2851150"/>
              <a:gd name="connsiteX0" fmla="*/ 0 w 4546088"/>
              <a:gd name="connsiteY0" fmla="*/ 5340350 h 5340350"/>
              <a:gd name="connsiteX1" fmla="*/ 4546088 w 4546088"/>
              <a:gd name="connsiteY1" fmla="*/ 0 h 5340350"/>
              <a:gd name="connsiteX2" fmla="*/ 4240776 w 4546088"/>
              <a:gd name="connsiteY2" fmla="*/ 5340350 h 5340350"/>
              <a:gd name="connsiteX3" fmla="*/ 0 w 4546088"/>
              <a:gd name="connsiteY3" fmla="*/ 5340350 h 5340350"/>
              <a:gd name="connsiteX0" fmla="*/ 0 w 4546088"/>
              <a:gd name="connsiteY0" fmla="*/ 5340618 h 5340618"/>
              <a:gd name="connsiteX1" fmla="*/ 4546088 w 4546088"/>
              <a:gd name="connsiteY1" fmla="*/ 268 h 5340618"/>
              <a:gd name="connsiteX2" fmla="*/ 4240776 w 4546088"/>
              <a:gd name="connsiteY2" fmla="*/ 5340618 h 5340618"/>
              <a:gd name="connsiteX3" fmla="*/ 0 w 4546088"/>
              <a:gd name="connsiteY3" fmla="*/ 5340618 h 5340618"/>
              <a:gd name="connsiteX0" fmla="*/ 0 w 7327388"/>
              <a:gd name="connsiteY0" fmla="*/ 6839140 h 6839140"/>
              <a:gd name="connsiteX1" fmla="*/ 7327388 w 7327388"/>
              <a:gd name="connsiteY1" fmla="*/ 190 h 6839140"/>
              <a:gd name="connsiteX2" fmla="*/ 7022076 w 7327388"/>
              <a:gd name="connsiteY2" fmla="*/ 5340540 h 6839140"/>
              <a:gd name="connsiteX3" fmla="*/ 0 w 7327388"/>
              <a:gd name="connsiteY3" fmla="*/ 6839140 h 6839140"/>
              <a:gd name="connsiteX0" fmla="*/ 0 w 7327388"/>
              <a:gd name="connsiteY0" fmla="*/ 6839140 h 6839140"/>
              <a:gd name="connsiteX1" fmla="*/ 7327388 w 7327388"/>
              <a:gd name="connsiteY1" fmla="*/ 190 h 6839140"/>
              <a:gd name="connsiteX2" fmla="*/ 7022076 w 7327388"/>
              <a:gd name="connsiteY2" fmla="*/ 5340540 h 6839140"/>
              <a:gd name="connsiteX3" fmla="*/ 0 w 7327388"/>
              <a:gd name="connsiteY3" fmla="*/ 6839140 h 6839140"/>
              <a:gd name="connsiteX0" fmla="*/ 0 w 7333226"/>
              <a:gd name="connsiteY0" fmla="*/ 6839140 h 6998862"/>
              <a:gd name="connsiteX1" fmla="*/ 7327388 w 7333226"/>
              <a:gd name="connsiteY1" fmla="*/ 190 h 6998862"/>
              <a:gd name="connsiteX2" fmla="*/ 7333226 w 7333226"/>
              <a:gd name="connsiteY2" fmla="*/ 6813740 h 6998862"/>
              <a:gd name="connsiteX3" fmla="*/ 0 w 7333226"/>
              <a:gd name="connsiteY3" fmla="*/ 6839140 h 6998862"/>
              <a:gd name="connsiteX0" fmla="*/ 0 w 7333226"/>
              <a:gd name="connsiteY0" fmla="*/ 6839140 h 6839140"/>
              <a:gd name="connsiteX1" fmla="*/ 7327388 w 7333226"/>
              <a:gd name="connsiteY1" fmla="*/ 190 h 6839140"/>
              <a:gd name="connsiteX2" fmla="*/ 7333226 w 7333226"/>
              <a:gd name="connsiteY2" fmla="*/ 6813740 h 6839140"/>
              <a:gd name="connsiteX3" fmla="*/ 0 w 7333226"/>
              <a:gd name="connsiteY3" fmla="*/ 6839140 h 6839140"/>
              <a:gd name="connsiteX0" fmla="*/ 24783 w 7358009"/>
              <a:gd name="connsiteY0" fmla="*/ 7304904 h 7304904"/>
              <a:gd name="connsiteX1" fmla="*/ 5052959 w 7358009"/>
              <a:gd name="connsiteY1" fmla="*/ 1342254 h 7304904"/>
              <a:gd name="connsiteX2" fmla="*/ 7352171 w 7358009"/>
              <a:gd name="connsiteY2" fmla="*/ 465954 h 7304904"/>
              <a:gd name="connsiteX3" fmla="*/ 7358009 w 7358009"/>
              <a:gd name="connsiteY3" fmla="*/ 7279504 h 7304904"/>
              <a:gd name="connsiteX4" fmla="*/ 24783 w 7358009"/>
              <a:gd name="connsiteY4" fmla="*/ 7304904 h 7304904"/>
              <a:gd name="connsiteX0" fmla="*/ 29104 w 7362330"/>
              <a:gd name="connsiteY0" fmla="*/ 7648544 h 7648544"/>
              <a:gd name="connsiteX1" fmla="*/ 4390530 w 7362330"/>
              <a:gd name="connsiteY1" fmla="*/ 790544 h 7648544"/>
              <a:gd name="connsiteX2" fmla="*/ 7356492 w 7362330"/>
              <a:gd name="connsiteY2" fmla="*/ 809594 h 7648544"/>
              <a:gd name="connsiteX3" fmla="*/ 7362330 w 7362330"/>
              <a:gd name="connsiteY3" fmla="*/ 7623144 h 7648544"/>
              <a:gd name="connsiteX4" fmla="*/ 29104 w 7362330"/>
              <a:gd name="connsiteY4" fmla="*/ 7648544 h 7648544"/>
              <a:gd name="connsiteX0" fmla="*/ 29104 w 7362330"/>
              <a:gd name="connsiteY0" fmla="*/ 7288818 h 7288818"/>
              <a:gd name="connsiteX1" fmla="*/ 4390530 w 7362330"/>
              <a:gd name="connsiteY1" fmla="*/ 430818 h 7288818"/>
              <a:gd name="connsiteX2" fmla="*/ 7356492 w 7362330"/>
              <a:gd name="connsiteY2" fmla="*/ 449868 h 7288818"/>
              <a:gd name="connsiteX3" fmla="*/ 7362330 w 7362330"/>
              <a:gd name="connsiteY3" fmla="*/ 7263418 h 7288818"/>
              <a:gd name="connsiteX4" fmla="*/ 29104 w 7362330"/>
              <a:gd name="connsiteY4" fmla="*/ 7288818 h 7288818"/>
              <a:gd name="connsiteX0" fmla="*/ 21257 w 7354483"/>
              <a:gd name="connsiteY0" fmla="*/ 7288818 h 7288818"/>
              <a:gd name="connsiteX1" fmla="*/ 4382683 w 7354483"/>
              <a:gd name="connsiteY1" fmla="*/ 430818 h 7288818"/>
              <a:gd name="connsiteX2" fmla="*/ 7348645 w 7354483"/>
              <a:gd name="connsiteY2" fmla="*/ 449868 h 7288818"/>
              <a:gd name="connsiteX3" fmla="*/ 7354483 w 7354483"/>
              <a:gd name="connsiteY3" fmla="*/ 7263418 h 7288818"/>
              <a:gd name="connsiteX4" fmla="*/ 21257 w 7354483"/>
              <a:gd name="connsiteY4" fmla="*/ 7288818 h 7288818"/>
              <a:gd name="connsiteX0" fmla="*/ 0 w 7333226"/>
              <a:gd name="connsiteY0" fmla="*/ 7288818 h 7288818"/>
              <a:gd name="connsiteX1" fmla="*/ 4361426 w 7333226"/>
              <a:gd name="connsiteY1" fmla="*/ 430818 h 7288818"/>
              <a:gd name="connsiteX2" fmla="*/ 7327388 w 7333226"/>
              <a:gd name="connsiteY2" fmla="*/ 449868 h 7288818"/>
              <a:gd name="connsiteX3" fmla="*/ 7333226 w 7333226"/>
              <a:gd name="connsiteY3" fmla="*/ 7263418 h 7288818"/>
              <a:gd name="connsiteX4" fmla="*/ 0 w 7333226"/>
              <a:gd name="connsiteY4" fmla="*/ 7288818 h 7288818"/>
              <a:gd name="connsiteX0" fmla="*/ 0 w 7333226"/>
              <a:gd name="connsiteY0" fmla="*/ 7288818 h 7288818"/>
              <a:gd name="connsiteX1" fmla="*/ 4361426 w 7333226"/>
              <a:gd name="connsiteY1" fmla="*/ 430818 h 7288818"/>
              <a:gd name="connsiteX2" fmla="*/ 7327388 w 7333226"/>
              <a:gd name="connsiteY2" fmla="*/ 449868 h 7288818"/>
              <a:gd name="connsiteX3" fmla="*/ 7333226 w 7333226"/>
              <a:gd name="connsiteY3" fmla="*/ 7263418 h 7288818"/>
              <a:gd name="connsiteX4" fmla="*/ 0 w 7333226"/>
              <a:gd name="connsiteY4" fmla="*/ 7288818 h 7288818"/>
              <a:gd name="connsiteX0" fmla="*/ 0 w 7333226"/>
              <a:gd name="connsiteY0" fmla="*/ 7277336 h 7277336"/>
              <a:gd name="connsiteX1" fmla="*/ 4361426 w 7333226"/>
              <a:gd name="connsiteY1" fmla="*/ 419336 h 7277336"/>
              <a:gd name="connsiteX2" fmla="*/ 7327388 w 7333226"/>
              <a:gd name="connsiteY2" fmla="*/ 438386 h 7277336"/>
              <a:gd name="connsiteX3" fmla="*/ 7333226 w 7333226"/>
              <a:gd name="connsiteY3" fmla="*/ 7251936 h 7277336"/>
              <a:gd name="connsiteX4" fmla="*/ 0 w 7333226"/>
              <a:gd name="connsiteY4" fmla="*/ 7277336 h 7277336"/>
              <a:gd name="connsiteX0" fmla="*/ 0 w 7333226"/>
              <a:gd name="connsiteY0" fmla="*/ 6858000 h 6858000"/>
              <a:gd name="connsiteX1" fmla="*/ 4361426 w 7333226"/>
              <a:gd name="connsiteY1" fmla="*/ 0 h 6858000"/>
              <a:gd name="connsiteX2" fmla="*/ 7327388 w 7333226"/>
              <a:gd name="connsiteY2" fmla="*/ 19050 h 6858000"/>
              <a:gd name="connsiteX3" fmla="*/ 7333226 w 7333226"/>
              <a:gd name="connsiteY3" fmla="*/ 6832600 h 6858000"/>
              <a:gd name="connsiteX4" fmla="*/ 0 w 7333226"/>
              <a:gd name="connsiteY4" fmla="*/ 6858000 h 6858000"/>
              <a:gd name="connsiteX0" fmla="*/ 0 w 7333226"/>
              <a:gd name="connsiteY0" fmla="*/ 6880860 h 6880860"/>
              <a:gd name="connsiteX1" fmla="*/ 4361426 w 7333226"/>
              <a:gd name="connsiteY1" fmla="*/ 22860 h 6880860"/>
              <a:gd name="connsiteX2" fmla="*/ 7327388 w 7333226"/>
              <a:gd name="connsiteY2" fmla="*/ 10160 h 6880860"/>
              <a:gd name="connsiteX3" fmla="*/ 7333226 w 7333226"/>
              <a:gd name="connsiteY3" fmla="*/ 6855460 h 6880860"/>
              <a:gd name="connsiteX4" fmla="*/ 0 w 7333226"/>
              <a:gd name="connsiteY4" fmla="*/ 6880860 h 6880860"/>
              <a:gd name="connsiteX0" fmla="*/ 0 w 7327388"/>
              <a:gd name="connsiteY0" fmla="*/ 6880860 h 6923810"/>
              <a:gd name="connsiteX1" fmla="*/ 4361426 w 7327388"/>
              <a:gd name="connsiteY1" fmla="*/ 22860 h 6923810"/>
              <a:gd name="connsiteX2" fmla="*/ 7327388 w 7327388"/>
              <a:gd name="connsiteY2" fmla="*/ 10160 h 6923810"/>
              <a:gd name="connsiteX3" fmla="*/ 7314176 w 7327388"/>
              <a:gd name="connsiteY3" fmla="*/ 6912610 h 6923810"/>
              <a:gd name="connsiteX4" fmla="*/ 0 w 7327388"/>
              <a:gd name="connsiteY4" fmla="*/ 6880860 h 6923810"/>
              <a:gd name="connsiteX0" fmla="*/ 0 w 7327388"/>
              <a:gd name="connsiteY0" fmla="*/ 6880860 h 6912610"/>
              <a:gd name="connsiteX1" fmla="*/ 4361426 w 7327388"/>
              <a:gd name="connsiteY1" fmla="*/ 22860 h 6912610"/>
              <a:gd name="connsiteX2" fmla="*/ 7327388 w 7327388"/>
              <a:gd name="connsiteY2" fmla="*/ 10160 h 6912610"/>
              <a:gd name="connsiteX3" fmla="*/ 7314176 w 7327388"/>
              <a:gd name="connsiteY3" fmla="*/ 6912610 h 6912610"/>
              <a:gd name="connsiteX4" fmla="*/ 0 w 7327388"/>
              <a:gd name="connsiteY4" fmla="*/ 6880860 h 6912610"/>
              <a:gd name="connsiteX0" fmla="*/ 0 w 7339576"/>
              <a:gd name="connsiteY0" fmla="*/ 6880860 h 6880860"/>
              <a:gd name="connsiteX1" fmla="*/ 4361426 w 7339576"/>
              <a:gd name="connsiteY1" fmla="*/ 22860 h 6880860"/>
              <a:gd name="connsiteX2" fmla="*/ 7327388 w 7339576"/>
              <a:gd name="connsiteY2" fmla="*/ 10160 h 6880860"/>
              <a:gd name="connsiteX3" fmla="*/ 7339576 w 7339576"/>
              <a:gd name="connsiteY3" fmla="*/ 6868160 h 6880860"/>
              <a:gd name="connsiteX4" fmla="*/ 0 w 7339576"/>
              <a:gd name="connsiteY4" fmla="*/ 6880860 h 6880860"/>
              <a:gd name="connsiteX0" fmla="*/ 0 w 7288776"/>
              <a:gd name="connsiteY0" fmla="*/ 6880860 h 6880860"/>
              <a:gd name="connsiteX1" fmla="*/ 4310626 w 7288776"/>
              <a:gd name="connsiteY1" fmla="*/ 22860 h 6880860"/>
              <a:gd name="connsiteX2" fmla="*/ 7276588 w 7288776"/>
              <a:gd name="connsiteY2" fmla="*/ 10160 h 6880860"/>
              <a:gd name="connsiteX3" fmla="*/ 7288776 w 7288776"/>
              <a:gd name="connsiteY3" fmla="*/ 6868160 h 6880860"/>
              <a:gd name="connsiteX4" fmla="*/ 0 w 7288776"/>
              <a:gd name="connsiteY4" fmla="*/ 6880860 h 6880860"/>
              <a:gd name="connsiteX0" fmla="*/ 0 w 7288776"/>
              <a:gd name="connsiteY0" fmla="*/ 6880860 h 6880860"/>
              <a:gd name="connsiteX1" fmla="*/ 4310626 w 7288776"/>
              <a:gd name="connsiteY1" fmla="*/ 22860 h 6880860"/>
              <a:gd name="connsiteX2" fmla="*/ 7276588 w 7288776"/>
              <a:gd name="connsiteY2" fmla="*/ 10160 h 6880860"/>
              <a:gd name="connsiteX3" fmla="*/ 7288776 w 7288776"/>
              <a:gd name="connsiteY3" fmla="*/ 6868160 h 6880860"/>
              <a:gd name="connsiteX4" fmla="*/ 0 w 7288776"/>
              <a:gd name="connsiteY4" fmla="*/ 6880860 h 6880860"/>
              <a:gd name="connsiteX0" fmla="*/ 0 w 7288776"/>
              <a:gd name="connsiteY0" fmla="*/ 6880860 h 6880860"/>
              <a:gd name="connsiteX1" fmla="*/ 4310626 w 7288776"/>
              <a:gd name="connsiteY1" fmla="*/ 22860 h 6880860"/>
              <a:gd name="connsiteX2" fmla="*/ 7276588 w 7288776"/>
              <a:gd name="connsiteY2" fmla="*/ 10160 h 6880860"/>
              <a:gd name="connsiteX3" fmla="*/ 7288776 w 7288776"/>
              <a:gd name="connsiteY3" fmla="*/ 6868160 h 6880860"/>
              <a:gd name="connsiteX4" fmla="*/ 0 w 7288776"/>
              <a:gd name="connsiteY4" fmla="*/ 6880860 h 6880860"/>
              <a:gd name="connsiteX0" fmla="*/ 0 w 7308746"/>
              <a:gd name="connsiteY0" fmla="*/ 6869663 h 6869663"/>
              <a:gd name="connsiteX1" fmla="*/ 4310626 w 7308746"/>
              <a:gd name="connsiteY1" fmla="*/ 11663 h 6869663"/>
              <a:gd name="connsiteX2" fmla="*/ 7308338 w 7308746"/>
              <a:gd name="connsiteY2" fmla="*/ 11663 h 6869663"/>
              <a:gd name="connsiteX3" fmla="*/ 7288776 w 7308746"/>
              <a:gd name="connsiteY3" fmla="*/ 6856963 h 6869663"/>
              <a:gd name="connsiteX4" fmla="*/ 0 w 7308746"/>
              <a:gd name="connsiteY4" fmla="*/ 6869663 h 6869663"/>
              <a:gd name="connsiteX0" fmla="*/ 0 w 7308746"/>
              <a:gd name="connsiteY0" fmla="*/ 6870602 h 6870602"/>
              <a:gd name="connsiteX1" fmla="*/ 4297926 w 7308746"/>
              <a:gd name="connsiteY1" fmla="*/ 6252 h 6870602"/>
              <a:gd name="connsiteX2" fmla="*/ 7308338 w 7308746"/>
              <a:gd name="connsiteY2" fmla="*/ 12602 h 6870602"/>
              <a:gd name="connsiteX3" fmla="*/ 7288776 w 7308746"/>
              <a:gd name="connsiteY3" fmla="*/ 6857902 h 6870602"/>
              <a:gd name="connsiteX4" fmla="*/ 0 w 7308746"/>
              <a:gd name="connsiteY4" fmla="*/ 6870602 h 687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746" h="6870602">
                <a:moveTo>
                  <a:pt x="0" y="6870602"/>
                </a:moveTo>
                <a:cubicBezTo>
                  <a:pt x="41275" y="6814511"/>
                  <a:pt x="4206995" y="187227"/>
                  <a:pt x="4297926" y="6252"/>
                </a:cubicBezTo>
                <a:cubicBezTo>
                  <a:pt x="4401557" y="34827"/>
                  <a:pt x="7292463" y="-24439"/>
                  <a:pt x="7308338" y="12602"/>
                </a:cubicBezTo>
                <a:cubicBezTo>
                  <a:pt x="7312401" y="2298602"/>
                  <a:pt x="7284713" y="4571902"/>
                  <a:pt x="7288776" y="6857902"/>
                </a:cubicBezTo>
                <a:cubicBezTo>
                  <a:pt x="7049934" y="6849435"/>
                  <a:pt x="73742" y="6840969"/>
                  <a:pt x="0" y="6870602"/>
                </a:cubicBezTo>
                <a:close/>
              </a:path>
            </a:pathLst>
          </a:custGeom>
        </p:spPr>
        <p:txBody>
          <a:bodyPr/>
          <a:lstStyle>
            <a:lvl9pPr>
              <a:defRPr>
                <a:latin typeface="Avenir Next LT Pro" panose="020B0504020202020204" pitchFamily="34" charset="0"/>
              </a:defRPr>
            </a:lvl9pPr>
          </a:lstStyle>
          <a:p>
            <a:pPr lvl="8"/>
            <a:endParaRPr lang="en-US" dirty="0"/>
          </a:p>
        </p:txBody>
      </p:sp>
      <p:sp>
        <p:nvSpPr>
          <p:cNvPr id="14" name="Title 1">
            <a:extLst>
              <a:ext uri="{FF2B5EF4-FFF2-40B4-BE49-F238E27FC236}">
                <a16:creationId xmlns:a16="http://schemas.microsoft.com/office/drawing/2014/main" id="{2E173EE1-268F-4C92-B8DE-09533A5E1626}"/>
              </a:ext>
            </a:extLst>
          </p:cNvPr>
          <p:cNvSpPr>
            <a:spLocks noGrp="1"/>
          </p:cNvSpPr>
          <p:nvPr>
            <p:ph type="title"/>
          </p:nvPr>
        </p:nvSpPr>
        <p:spPr>
          <a:xfrm>
            <a:off x="616268" y="712393"/>
            <a:ext cx="10976290" cy="635902"/>
          </a:xfrm>
          <a:prstGeom prst="rect">
            <a:avLst/>
          </a:prstGeom>
        </p:spPr>
        <p:txBody>
          <a:bodyPr anchor="t"/>
          <a:lstStyle>
            <a:lvl1pPr>
              <a:defRPr sz="3200">
                <a:latin typeface="Avenir Next LT Pro" panose="020B0504020202020204" pitchFamily="34" charset="0"/>
              </a:defRPr>
            </a:lvl1pPr>
          </a:lstStyle>
          <a:p>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Click to edit Master title style</a:t>
            </a:r>
            <a:endParaRPr lang="en-US" dirty="0"/>
          </a:p>
        </p:txBody>
      </p:sp>
      <p:cxnSp>
        <p:nvCxnSpPr>
          <p:cNvPr id="15" name="Straight Connector 14">
            <a:extLst>
              <a:ext uri="{FF2B5EF4-FFF2-40B4-BE49-F238E27FC236}">
                <a16:creationId xmlns:a16="http://schemas.microsoft.com/office/drawing/2014/main" id="{AB10C4D1-C579-470D-9FB4-3353F1BDDBA1}"/>
              </a:ext>
            </a:extLst>
          </p:cNvPr>
          <p:cNvCxnSpPr/>
          <p:nvPr userDrawn="1"/>
        </p:nvCxnSpPr>
        <p:spPr>
          <a:xfrm>
            <a:off x="447102" y="71239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178958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image-S (Grey bg) 2">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4233" y="-1"/>
            <a:ext cx="5165650" cy="6858001"/>
          </a:xfrm>
          <a:solidFill>
            <a:schemeClr val="tx1">
              <a:lumMod val="50000"/>
              <a:lumOff val="50000"/>
            </a:schemeClr>
          </a:solidFill>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5339197" y="1807686"/>
            <a:ext cx="6179703" cy="4200741"/>
          </a:xfrm>
        </p:spPr>
        <p:txBody>
          <a:bodyPr>
            <a:noAutofit/>
          </a:bodyPr>
          <a:lstStyle>
            <a:lvl1pPr marL="0" indent="0">
              <a:lnSpc>
                <a:spcPts val="2400"/>
              </a:lnSpc>
              <a:buNone/>
              <a:defRPr sz="16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5339198" y="849573"/>
            <a:ext cx="6422672" cy="635902"/>
          </a:xfrm>
          <a:prstGeom prst="rect">
            <a:avLst/>
          </a:prstGeom>
        </p:spPr>
        <p:txBody>
          <a:bodyPr>
            <a:noAutofit/>
          </a:bodyPr>
          <a:lstStyle>
            <a:lvl1pPr>
              <a:defRPr sz="3200"/>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077E227C-3285-4673-861F-93DC9F0E632E}"/>
              </a:ext>
            </a:extLst>
          </p:cNvPr>
          <p:cNvCxnSpPr/>
          <p:nvPr userDrawn="1"/>
        </p:nvCxnSpPr>
        <p:spPr>
          <a:xfrm>
            <a:off x="5200803"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8" name="Text Placeholder 2">
            <a:extLst>
              <a:ext uri="{FF2B5EF4-FFF2-40B4-BE49-F238E27FC236}">
                <a16:creationId xmlns:a16="http://schemas.microsoft.com/office/drawing/2014/main" id="{95C0BED6-9403-4119-AB01-3C676BA5F9F6}"/>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3160762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image-M (Grey bg) 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6262066" y="2011680"/>
            <a:ext cx="5275884" cy="3996748"/>
          </a:xfrm>
        </p:spPr>
        <p:txBody>
          <a:bodyPr anchor="t">
            <a:noAutofit/>
          </a:bodyPr>
          <a:lstStyle>
            <a:lvl1pPr marL="0" indent="0">
              <a:lnSpc>
                <a:spcPts val="2400"/>
              </a:lnSpc>
              <a:buNone/>
              <a:defRPr sz="14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0" y="-1"/>
            <a:ext cx="6092751" cy="6858001"/>
          </a:xfrm>
          <a:solidFill>
            <a:schemeClr val="tx1">
              <a:lumMod val="50000"/>
              <a:lumOff val="50000"/>
            </a:schemeClr>
          </a:solidFill>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0" name="Title 1">
            <a:extLst>
              <a:ext uri="{FF2B5EF4-FFF2-40B4-BE49-F238E27FC236}">
                <a16:creationId xmlns:a16="http://schemas.microsoft.com/office/drawing/2014/main" id="{B1112D96-A377-4B6B-A868-D6A92220F649}"/>
              </a:ext>
            </a:extLst>
          </p:cNvPr>
          <p:cNvSpPr>
            <a:spLocks noGrp="1"/>
          </p:cNvSpPr>
          <p:nvPr>
            <p:ph type="title" hasCustomPrompt="1"/>
          </p:nvPr>
        </p:nvSpPr>
        <p:spPr>
          <a:xfrm>
            <a:off x="6262066" y="849572"/>
            <a:ext cx="5417114" cy="933507"/>
          </a:xfrm>
          <a:prstGeom prst="rect">
            <a:avLst/>
          </a:prstGeom>
        </p:spPr>
        <p:txBody>
          <a:bodyPr anchor="t">
            <a:noAutofit/>
          </a:bodyPr>
          <a:lstStyle>
            <a:lvl1pPr>
              <a:defRPr sz="32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AC392131-5EC7-4709-AF3B-B011AA6B5344}"/>
              </a:ext>
            </a:extLst>
          </p:cNvPr>
          <p:cNvCxnSpPr/>
          <p:nvPr userDrawn="1"/>
        </p:nvCxnSpPr>
        <p:spPr>
          <a:xfrm>
            <a:off x="6123671"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6" name="Text Placeholder 2">
            <a:extLst>
              <a:ext uri="{FF2B5EF4-FFF2-40B4-BE49-F238E27FC236}">
                <a16:creationId xmlns:a16="http://schemas.microsoft.com/office/drawing/2014/main" id="{523A3044-A123-4CAB-AB85-D40D8FD869FB}"/>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1992980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ft image-L (Grey bg) 2">
    <p:bg>
      <p:bgPr>
        <a:solidFill>
          <a:srgbClr val="F4F4F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0" y="1"/>
            <a:ext cx="6997698" cy="6857999"/>
          </a:xfrm>
          <a:solidFill>
            <a:schemeClr val="tx1">
              <a:lumMod val="50000"/>
              <a:lumOff val="50000"/>
            </a:schemeClr>
          </a:solidFill>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7270121" y="2057400"/>
            <a:ext cx="4280529" cy="3951028"/>
          </a:xfr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7166941" y="849572"/>
            <a:ext cx="4623902" cy="933507"/>
          </a:xfrm>
          <a:prstGeom prst="rect">
            <a:avLst/>
          </a:prstGeom>
        </p:spPr>
        <p:txBody>
          <a:bodyPr anchor="t">
            <a:noAutofit/>
          </a:bodyPr>
          <a:lstStyle>
            <a:lvl1pPr>
              <a:defRPr sz="3200"/>
            </a:lvl1pPr>
          </a:lstStyle>
          <a:p>
            <a:pPr lvl="0"/>
            <a:r>
              <a:rPr lang="en-US" dirty="0"/>
              <a:t>Click to edit Master text styles</a:t>
            </a:r>
          </a:p>
        </p:txBody>
      </p:sp>
      <p:cxnSp>
        <p:nvCxnSpPr>
          <p:cNvPr id="10" name="Straight Connector 9">
            <a:extLst>
              <a:ext uri="{FF2B5EF4-FFF2-40B4-BE49-F238E27FC236}">
                <a16:creationId xmlns:a16="http://schemas.microsoft.com/office/drawing/2014/main" id="{70E753B8-8AD2-4BAA-BCE5-F2CDED59BB80}"/>
              </a:ext>
            </a:extLst>
          </p:cNvPr>
          <p:cNvCxnSpPr/>
          <p:nvPr userDrawn="1"/>
        </p:nvCxnSpPr>
        <p:spPr>
          <a:xfrm>
            <a:off x="7028546"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7" name="Text Placeholder 2">
            <a:extLst>
              <a:ext uri="{FF2B5EF4-FFF2-40B4-BE49-F238E27FC236}">
                <a16:creationId xmlns:a16="http://schemas.microsoft.com/office/drawing/2014/main" id="{9FE79BD6-8DCC-4A7A-BDED-CFD035C5A32D}"/>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44792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margin-Two Content (White 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2608697" y="1816096"/>
            <a:ext cx="3984630" cy="4351338"/>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6769679" y="1816887"/>
            <a:ext cx="3984631" cy="4351338"/>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Rectangle 7">
            <a:extLst>
              <a:ext uri="{FF2B5EF4-FFF2-40B4-BE49-F238E27FC236}">
                <a16:creationId xmlns:a16="http://schemas.microsoft.com/office/drawing/2014/main" id="{70240917-29B8-4EE2-BF53-78612ED59823}"/>
              </a:ext>
            </a:extLst>
          </p:cNvPr>
          <p:cNvSpPr/>
          <p:nvPr userDrawn="1"/>
        </p:nvSpPr>
        <p:spPr>
          <a:xfrm>
            <a:off x="-30161" y="0"/>
            <a:ext cx="2471885"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hasCustomPrompt="1"/>
          </p:nvPr>
        </p:nvSpPr>
        <p:spPr>
          <a:xfrm>
            <a:off x="2608697" y="849573"/>
            <a:ext cx="8586483" cy="635902"/>
          </a:xfrm>
          <a:prstGeom prst="rect">
            <a:avLst/>
          </a:prstGeom>
        </p:spPr>
        <p:txBody>
          <a:bodyPr>
            <a:noAutofit/>
          </a:bodyPr>
          <a:lstStyle>
            <a:lvl1pPr>
              <a:defRPr sz="3200"/>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802B20E8-2135-4B61-8BEB-DEFD7CF7810E}"/>
              </a:ext>
            </a:extLst>
          </p:cNvPr>
          <p:cNvCxnSpPr/>
          <p:nvPr userDrawn="1"/>
        </p:nvCxnSpPr>
        <p:spPr>
          <a:xfrm>
            <a:off x="2470303"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7" name="Text Placeholder 2">
            <a:extLst>
              <a:ext uri="{FF2B5EF4-FFF2-40B4-BE49-F238E27FC236}">
                <a16:creationId xmlns:a16="http://schemas.microsoft.com/office/drawing/2014/main" id="{A454219F-B9D5-4F70-8426-DA0ADEC3AE98}"/>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1951374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large image (Grey bg)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9A3B-CF71-48AC-B4B0-550E5EC772C1}"/>
              </a:ext>
            </a:extLst>
          </p:cNvPr>
          <p:cNvSpPr>
            <a:spLocks noGrp="1"/>
          </p:cNvSpPr>
          <p:nvPr>
            <p:ph type="title"/>
          </p:nvPr>
        </p:nvSpPr>
        <p:spPr>
          <a:xfrm>
            <a:off x="616268" y="712393"/>
            <a:ext cx="10976290" cy="635902"/>
          </a:xfrm>
          <a:prstGeom prst="rect">
            <a:avLst/>
          </a:prstGeom>
        </p:spPr>
        <p:txBody>
          <a:bodyPr anchor="t"/>
          <a:lstStyle>
            <a:lvl1pPr>
              <a:defRPr sz="3200">
                <a:latin typeface="Avenir Next LT Pro" panose="020B0504020202020204" pitchFamily="34" charset="0"/>
              </a:defRPr>
            </a:lvl1pPr>
          </a:lstStyle>
          <a:p>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Click to edit Master title style</a:t>
            </a:r>
            <a:endParaRPr lang="en-US" dirty="0"/>
          </a:p>
        </p:txBody>
      </p:sp>
      <p:cxnSp>
        <p:nvCxnSpPr>
          <p:cNvPr id="12" name="Straight Connector 11">
            <a:extLst>
              <a:ext uri="{FF2B5EF4-FFF2-40B4-BE49-F238E27FC236}">
                <a16:creationId xmlns:a16="http://schemas.microsoft.com/office/drawing/2014/main" id="{5F35575D-2A7B-417D-BB1B-9E538CFA647E}"/>
              </a:ext>
            </a:extLst>
          </p:cNvPr>
          <p:cNvCxnSpPr/>
          <p:nvPr userDrawn="1"/>
        </p:nvCxnSpPr>
        <p:spPr>
          <a:xfrm>
            <a:off x="447102" y="71239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616270" y="1487227"/>
            <a:ext cx="10976290" cy="4380173"/>
          </a:xfrm>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6" name="Text Placeholder 2">
            <a:extLst>
              <a:ext uri="{FF2B5EF4-FFF2-40B4-BE49-F238E27FC236}">
                <a16:creationId xmlns:a16="http://schemas.microsoft.com/office/drawing/2014/main" id="{D9EC60FE-71C2-4F1C-AAD2-9EC556E5383F}"/>
              </a:ext>
            </a:extLst>
          </p:cNvPr>
          <p:cNvSpPr>
            <a:spLocks noGrp="1"/>
          </p:cNvSpPr>
          <p:nvPr>
            <p:ph type="body" sz="quarter" idx="10"/>
          </p:nvPr>
        </p:nvSpPr>
        <p:spPr>
          <a:xfrm>
            <a:off x="8104672" y="202698"/>
            <a:ext cx="3686175" cy="317500"/>
          </a:xfrm>
        </p:spPr>
        <p:txBody>
          <a:bodyPr/>
          <a:lstStyle>
            <a:lvl1pPr algn="r">
              <a:buNone/>
              <a:defRPr sz="1600">
                <a:solidFill>
                  <a:schemeClr val="tx1">
                    <a:lumMod val="65000"/>
                    <a:lumOff val="35000"/>
                  </a:schemeClr>
                </a:solidFill>
              </a:defRPr>
            </a:lvl1pPr>
          </a:lstStyle>
          <a:p>
            <a:pPr lvl="0"/>
            <a:r>
              <a:rPr lang="en-US" dirty="0"/>
              <a:t>Click to edit Master text styles</a:t>
            </a:r>
          </a:p>
        </p:txBody>
      </p:sp>
    </p:spTree>
    <p:extLst>
      <p:ext uri="{BB962C8B-B14F-4D97-AF65-F5344CB8AC3E}">
        <p14:creationId xmlns:p14="http://schemas.microsoft.com/office/powerpoint/2010/main" val="23620815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footer  (Grey bg)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669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footer (Grey bg) 2">
    <p:bg>
      <p:bgPr>
        <a:solidFill>
          <a:srgbClr val="F4F4F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8858B6-8EDA-4356-A5CF-188814968EF4}"/>
              </a:ext>
            </a:extLst>
          </p:cNvPr>
          <p:cNvSpPr>
            <a:spLocks noGrp="1"/>
          </p:cNvSpPr>
          <p:nvPr>
            <p:ph type="title" hasCustomPrompt="1"/>
          </p:nvPr>
        </p:nvSpPr>
        <p:spPr>
          <a:xfrm>
            <a:off x="779897" y="1700713"/>
            <a:ext cx="8586483" cy="635902"/>
          </a:xfrm>
          <a:prstGeom prst="rect">
            <a:avLst/>
          </a:prstGeom>
        </p:spPr>
        <p:txBody>
          <a:bodyPr>
            <a:noAutofit/>
          </a:bodyPr>
          <a:lstStyle>
            <a:lvl1pPr>
              <a:defRPr sz="3200">
                <a:latin typeface="Avenir Next LT Pro" panose="020B0504020202020204" pitchFamily="34" charset="0"/>
              </a:defRPr>
            </a:lvl1pPr>
          </a:lstStyle>
          <a:p>
            <a:pPr lvl="0"/>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Click to edit Master text styles</a:t>
            </a:r>
            <a:endParaRPr lang="en-US" dirty="0"/>
          </a:p>
        </p:txBody>
      </p:sp>
      <p:cxnSp>
        <p:nvCxnSpPr>
          <p:cNvPr id="7" name="Straight Connector 6">
            <a:extLst>
              <a:ext uri="{FF2B5EF4-FFF2-40B4-BE49-F238E27FC236}">
                <a16:creationId xmlns:a16="http://schemas.microsoft.com/office/drawing/2014/main" id="{A3913AFF-2A90-4062-8584-B4EC954421D9}"/>
              </a:ext>
            </a:extLst>
          </p:cNvPr>
          <p:cNvCxnSpPr/>
          <p:nvPr userDrawn="1"/>
        </p:nvCxnSpPr>
        <p:spPr>
          <a:xfrm>
            <a:off x="641503" y="170071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7902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Grey)">
    <p:bg>
      <p:bgRef idx="1002">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5F4467-8115-4C34-B39A-8E571F625EA9}"/>
              </a:ext>
            </a:extLst>
          </p:cNvPr>
          <p:cNvSpPr/>
          <p:nvPr userDrawn="1"/>
        </p:nvSpPr>
        <p:spPr>
          <a:xfrm>
            <a:off x="-30161" y="0"/>
            <a:ext cx="12222161"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Tree>
    <p:custDataLst>
      <p:tags r:id="rId1"/>
    </p:custDataLst>
    <p:extLst>
      <p:ext uri="{BB962C8B-B14F-4D97-AF65-F5344CB8AC3E}">
        <p14:creationId xmlns:p14="http://schemas.microsoft.com/office/powerpoint/2010/main" val="306718066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ft Blue box - footer Title - footer (Grey bg)">
    <p:spTree>
      <p:nvGrpSpPr>
        <p:cNvPr id="1" name=""/>
        <p:cNvGrpSpPr/>
        <p:nvPr/>
      </p:nvGrpSpPr>
      <p:grpSpPr>
        <a:xfrm>
          <a:off x="0" y="0"/>
          <a:ext cx="0" cy="0"/>
          <a:chOff x="0" y="0"/>
          <a:chExt cx="0" cy="0"/>
        </a:xfrm>
      </p:grpSpPr>
      <p:sp>
        <p:nvSpPr>
          <p:cNvPr id="4" name="Rechteck 7">
            <a:extLst>
              <a:ext uri="{FF2B5EF4-FFF2-40B4-BE49-F238E27FC236}">
                <a16:creationId xmlns:a16="http://schemas.microsoft.com/office/drawing/2014/main" id="{0C17C9EE-2FD8-42BC-8186-B91F25C203FE}"/>
              </a:ext>
            </a:extLst>
          </p:cNvPr>
          <p:cNvSpPr/>
          <p:nvPr userDrawn="1"/>
        </p:nvSpPr>
        <p:spPr>
          <a:xfrm>
            <a:off x="-7662" y="0"/>
            <a:ext cx="6115080" cy="6858000"/>
          </a:xfrm>
          <a:prstGeom prst="rect">
            <a:avLst/>
          </a:prstGeom>
          <a:solidFill>
            <a:srgbClr val="1EA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latin typeface="Avenir Next LT Pro" panose="020B0504020202020204" pitchFamily="34" charset="0"/>
            </a:endParaRPr>
          </a:p>
        </p:txBody>
      </p:sp>
    </p:spTree>
    <p:extLst>
      <p:ext uri="{BB962C8B-B14F-4D97-AF65-F5344CB8AC3E}">
        <p14:creationId xmlns:p14="http://schemas.microsoft.com/office/powerpoint/2010/main" val="60533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5F4467-8115-4C34-B39A-8E571F625EA9}"/>
              </a:ext>
            </a:extLst>
          </p:cNvPr>
          <p:cNvSpPr/>
          <p:nvPr userDrawn="1"/>
        </p:nvSpPr>
        <p:spPr>
          <a:xfrm>
            <a:off x="-30161" y="0"/>
            <a:ext cx="12222161"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pic>
        <p:nvPicPr>
          <p:cNvPr id="4" name="Picture 3">
            <a:extLst>
              <a:ext uri="{FF2B5EF4-FFF2-40B4-BE49-F238E27FC236}">
                <a16:creationId xmlns:a16="http://schemas.microsoft.com/office/drawing/2014/main" id="{C4467EFB-F168-49E9-832B-1B598CCC2D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04699" y="5914419"/>
            <a:ext cx="639990" cy="705454"/>
          </a:xfrm>
          <a:prstGeom prst="rect">
            <a:avLst/>
          </a:prstGeom>
        </p:spPr>
      </p:pic>
      <p:sp>
        <p:nvSpPr>
          <p:cNvPr id="5" name="TextBox 4">
            <a:extLst>
              <a:ext uri="{FF2B5EF4-FFF2-40B4-BE49-F238E27FC236}">
                <a16:creationId xmlns:a16="http://schemas.microsoft.com/office/drawing/2014/main" id="{E3F35E03-ED1F-4BA6-A9DB-BAA193266DF0}"/>
              </a:ext>
            </a:extLst>
          </p:cNvPr>
          <p:cNvSpPr txBox="1"/>
          <p:nvPr userDrawn="1"/>
        </p:nvSpPr>
        <p:spPr>
          <a:xfrm>
            <a:off x="3457462" y="2905780"/>
            <a:ext cx="5246914" cy="523220"/>
          </a:xfrm>
          <a:prstGeom prst="rect">
            <a:avLst/>
          </a:prstGeom>
          <a:noFill/>
        </p:spPr>
        <p:txBody>
          <a:bodyPr wrap="square" rtlCol="0">
            <a:spAutoFit/>
          </a:bodyPr>
          <a:lstStyle/>
          <a:p>
            <a:pPr algn="ctr"/>
            <a:r>
              <a:rPr lang="en-US" sz="2800" b="1" dirty="0">
                <a:solidFill>
                  <a:prstClr val="black"/>
                </a:solidFill>
                <a:latin typeface="Avenir Next LT Pro" panose="020B0504020202020204" pitchFamily="34" charset="0"/>
                <a:cs typeface="Arial" panose="020B0604020202020204" pitchFamily="34" charset="0"/>
              </a:rPr>
              <a:t>Thank you!</a:t>
            </a:r>
          </a:p>
        </p:txBody>
      </p:sp>
    </p:spTree>
    <p:extLst>
      <p:ext uri="{BB962C8B-B14F-4D97-AF65-F5344CB8AC3E}">
        <p14:creationId xmlns:p14="http://schemas.microsoft.com/office/powerpoint/2010/main" val="1659223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580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7F4BC-E682-4BFB-879E-5B18216A95FE}"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EED1C-443D-42CE-9AB4-7E0A6652323F}" type="slidenum">
              <a:rPr lang="en-US" smtClean="0"/>
              <a:t>‹#›</a:t>
            </a:fld>
            <a:endParaRPr lang="en-US"/>
          </a:p>
        </p:txBody>
      </p:sp>
    </p:spTree>
    <p:extLst>
      <p:ext uri="{BB962C8B-B14F-4D97-AF65-F5344CB8AC3E}">
        <p14:creationId xmlns:p14="http://schemas.microsoft.com/office/powerpoint/2010/main" val="119737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y margin-Comparison (White 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6A0DE-A965-4E02-8A8B-981E2FDE590E}"/>
              </a:ext>
            </a:extLst>
          </p:cNvPr>
          <p:cNvSpPr>
            <a:spLocks noGrp="1"/>
          </p:cNvSpPr>
          <p:nvPr>
            <p:ph type="body" idx="1"/>
          </p:nvPr>
        </p:nvSpPr>
        <p:spPr>
          <a:xfrm>
            <a:off x="2608697" y="1804513"/>
            <a:ext cx="4001783"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B820F59-7539-405E-B005-C5C92782E908}"/>
              </a:ext>
            </a:extLst>
          </p:cNvPr>
          <p:cNvSpPr>
            <a:spLocks noGrp="1"/>
          </p:cNvSpPr>
          <p:nvPr>
            <p:ph sz="half" idx="2" hasCustomPrompt="1"/>
          </p:nvPr>
        </p:nvSpPr>
        <p:spPr>
          <a:xfrm>
            <a:off x="2608697" y="2300608"/>
            <a:ext cx="4001783" cy="3684588"/>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7" name="Text Placeholder 2">
            <a:extLst>
              <a:ext uri="{FF2B5EF4-FFF2-40B4-BE49-F238E27FC236}">
                <a16:creationId xmlns:a16="http://schemas.microsoft.com/office/drawing/2014/main" id="{9AE6D208-1F00-412A-86E9-1A7081F56572}"/>
              </a:ext>
            </a:extLst>
          </p:cNvPr>
          <p:cNvSpPr>
            <a:spLocks noGrp="1"/>
          </p:cNvSpPr>
          <p:nvPr>
            <p:ph type="body" idx="10"/>
          </p:nvPr>
        </p:nvSpPr>
        <p:spPr>
          <a:xfrm>
            <a:off x="6770339" y="1804513"/>
            <a:ext cx="4001783"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B8B83478-806A-4C07-A7A7-0CDF7E621EB5}"/>
              </a:ext>
            </a:extLst>
          </p:cNvPr>
          <p:cNvSpPr>
            <a:spLocks noGrp="1"/>
          </p:cNvSpPr>
          <p:nvPr>
            <p:ph sz="half" idx="11" hasCustomPrompt="1"/>
          </p:nvPr>
        </p:nvSpPr>
        <p:spPr>
          <a:xfrm>
            <a:off x="6770339" y="2300608"/>
            <a:ext cx="4001783" cy="3684588"/>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0" name="Rectangle 9">
            <a:extLst>
              <a:ext uri="{FF2B5EF4-FFF2-40B4-BE49-F238E27FC236}">
                <a16:creationId xmlns:a16="http://schemas.microsoft.com/office/drawing/2014/main" id="{04FB773F-F3D3-4A60-A1FA-FE73FC825868}"/>
              </a:ext>
            </a:extLst>
          </p:cNvPr>
          <p:cNvSpPr/>
          <p:nvPr userDrawn="1"/>
        </p:nvSpPr>
        <p:spPr>
          <a:xfrm>
            <a:off x="-30161" y="0"/>
            <a:ext cx="2471885"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
        <p:nvSpPr>
          <p:cNvPr id="13" name="Title 1">
            <a:extLst>
              <a:ext uri="{FF2B5EF4-FFF2-40B4-BE49-F238E27FC236}">
                <a16:creationId xmlns:a16="http://schemas.microsoft.com/office/drawing/2014/main" id="{20A48B77-BCF1-4349-8EF0-B33A1789375A}"/>
              </a:ext>
            </a:extLst>
          </p:cNvPr>
          <p:cNvSpPr>
            <a:spLocks noGrp="1"/>
          </p:cNvSpPr>
          <p:nvPr>
            <p:ph type="title" hasCustomPrompt="1"/>
          </p:nvPr>
        </p:nvSpPr>
        <p:spPr>
          <a:xfrm>
            <a:off x="2608697" y="849573"/>
            <a:ext cx="8586483" cy="635902"/>
          </a:xfrm>
          <a:prstGeom prst="rect">
            <a:avLst/>
          </a:prstGeom>
        </p:spPr>
        <p:txBody>
          <a:bodyPr>
            <a:noAutofit/>
          </a:bodyPr>
          <a:lstStyle>
            <a:lvl1pPr>
              <a:defRPr sz="3200"/>
            </a:lvl1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70411B5B-4566-4CF0-878A-D40C5A005E7F}"/>
              </a:ext>
            </a:extLst>
          </p:cNvPr>
          <p:cNvCxnSpPr/>
          <p:nvPr userDrawn="1"/>
        </p:nvCxnSpPr>
        <p:spPr>
          <a:xfrm>
            <a:off x="2470303"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21" name="Text Placeholder 2">
            <a:extLst>
              <a:ext uri="{FF2B5EF4-FFF2-40B4-BE49-F238E27FC236}">
                <a16:creationId xmlns:a16="http://schemas.microsoft.com/office/drawing/2014/main" id="{EB67A532-7091-447F-9D52-71F60CE80A1E}"/>
              </a:ext>
            </a:extLst>
          </p:cNvPr>
          <p:cNvSpPr>
            <a:spLocks noGrp="1"/>
          </p:cNvSpPr>
          <p:nvPr>
            <p:ph type="body" sz="quarter" idx="12"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188038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y margin-Content with Caption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2608697" y="1828006"/>
            <a:ext cx="4090872" cy="4257834"/>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3" name="Text Placeholder 3">
            <a:extLst>
              <a:ext uri="{FF2B5EF4-FFF2-40B4-BE49-F238E27FC236}">
                <a16:creationId xmlns:a16="http://schemas.microsoft.com/office/drawing/2014/main" id="{3E0F6D26-4165-4298-B9DF-69A0CA57C654}"/>
              </a:ext>
            </a:extLst>
          </p:cNvPr>
          <p:cNvSpPr>
            <a:spLocks noGrp="1"/>
          </p:cNvSpPr>
          <p:nvPr>
            <p:ph type="body" sz="half" idx="14" hasCustomPrompt="1"/>
          </p:nvPr>
        </p:nvSpPr>
        <p:spPr>
          <a:xfrm>
            <a:off x="6898438" y="1828006"/>
            <a:ext cx="4090872" cy="4257834"/>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6" name="Rectangle 15">
            <a:extLst>
              <a:ext uri="{FF2B5EF4-FFF2-40B4-BE49-F238E27FC236}">
                <a16:creationId xmlns:a16="http://schemas.microsoft.com/office/drawing/2014/main" id="{1D1A18A4-6B4C-4053-9150-559D638B9112}"/>
              </a:ext>
            </a:extLst>
          </p:cNvPr>
          <p:cNvSpPr/>
          <p:nvPr userDrawn="1"/>
        </p:nvSpPr>
        <p:spPr>
          <a:xfrm>
            <a:off x="-30161" y="0"/>
            <a:ext cx="2471885"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2608697" y="849573"/>
            <a:ext cx="8586483" cy="635902"/>
          </a:xfrm>
          <a:prstGeom prst="rect">
            <a:avLst/>
          </a:prstGeom>
        </p:spPr>
        <p:txBody>
          <a:bodyPr>
            <a:noAutofit/>
          </a:bodyPr>
          <a:lstStyle>
            <a:lvl1pPr>
              <a:defRPr sz="3200"/>
            </a:lvl1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31C9F5DB-4973-4583-9F9D-2EB32BD8303C}"/>
              </a:ext>
            </a:extLst>
          </p:cNvPr>
          <p:cNvCxnSpPr/>
          <p:nvPr userDrawn="1"/>
        </p:nvCxnSpPr>
        <p:spPr>
          <a:xfrm>
            <a:off x="2470303"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22" name="Text Placeholder 2">
            <a:extLst>
              <a:ext uri="{FF2B5EF4-FFF2-40B4-BE49-F238E27FC236}">
                <a16:creationId xmlns:a16="http://schemas.microsoft.com/office/drawing/2014/main" id="{A13233B6-B501-49A7-A527-98068288340A}"/>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718176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y margin-Title+Text box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2608697" y="1828006"/>
            <a:ext cx="8001755" cy="4359434"/>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8" name="Rectangle 7">
            <a:extLst>
              <a:ext uri="{FF2B5EF4-FFF2-40B4-BE49-F238E27FC236}">
                <a16:creationId xmlns:a16="http://schemas.microsoft.com/office/drawing/2014/main" id="{EF3C7AA9-3877-4255-8982-B415300CEF3C}"/>
              </a:ext>
            </a:extLst>
          </p:cNvPr>
          <p:cNvSpPr/>
          <p:nvPr userDrawn="1"/>
        </p:nvSpPr>
        <p:spPr>
          <a:xfrm>
            <a:off x="-30161" y="0"/>
            <a:ext cx="2471885"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
        <p:nvSpPr>
          <p:cNvPr id="10" name="Title 1">
            <a:extLst>
              <a:ext uri="{FF2B5EF4-FFF2-40B4-BE49-F238E27FC236}">
                <a16:creationId xmlns:a16="http://schemas.microsoft.com/office/drawing/2014/main" id="{3F01D386-9240-4F38-9F1C-4325351B05E1}"/>
              </a:ext>
            </a:extLst>
          </p:cNvPr>
          <p:cNvSpPr>
            <a:spLocks noGrp="1"/>
          </p:cNvSpPr>
          <p:nvPr>
            <p:ph type="title" hasCustomPrompt="1"/>
          </p:nvPr>
        </p:nvSpPr>
        <p:spPr>
          <a:xfrm>
            <a:off x="2608697" y="849573"/>
            <a:ext cx="8586483" cy="635902"/>
          </a:xfrm>
          <a:prstGeom prst="rect">
            <a:avLst/>
          </a:prstGeom>
        </p:spPr>
        <p:txBody>
          <a:bodyPr>
            <a:noAutofit/>
          </a:bodyPr>
          <a:lstStyle>
            <a:lvl1pPr>
              <a:defRPr sz="32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F6F2527F-4343-4B03-BDAE-BD7AFC583AFC}"/>
              </a:ext>
            </a:extLst>
          </p:cNvPr>
          <p:cNvCxnSpPr/>
          <p:nvPr userDrawn="1"/>
        </p:nvCxnSpPr>
        <p:spPr>
          <a:xfrm>
            <a:off x="2470303"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6" name="Text Placeholder 2">
            <a:extLst>
              <a:ext uri="{FF2B5EF4-FFF2-40B4-BE49-F238E27FC236}">
                <a16:creationId xmlns:a16="http://schemas.microsoft.com/office/drawing/2014/main" id="{6CA91479-CC55-4330-8D0F-2C42180AB381}"/>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1144347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image-S (Whit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F914EF-0423-481F-A6E2-9C99BD9B7FB3}"/>
              </a:ext>
            </a:extLst>
          </p:cNvPr>
          <p:cNvSpPr/>
          <p:nvPr userDrawn="1"/>
        </p:nvSpPr>
        <p:spPr>
          <a:xfrm>
            <a:off x="12699" y="-2"/>
            <a:ext cx="5165650"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 </a:t>
            </a:r>
          </a:p>
        </p:txBody>
      </p: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4233" y="-1"/>
            <a:ext cx="5165650" cy="6858000"/>
          </a:xfrm>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5339197" y="1807686"/>
            <a:ext cx="6154303" cy="4257834"/>
          </a:xfrm>
        </p:spPr>
        <p:txBody>
          <a:bodyPr>
            <a:noAutofit/>
          </a:bodyPr>
          <a:lstStyle>
            <a:lvl1pPr marL="0" indent="0">
              <a:lnSpc>
                <a:spcPts val="2400"/>
              </a:lnSpc>
              <a:buNone/>
              <a:defRPr sz="16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5339198" y="849573"/>
            <a:ext cx="6243199" cy="635902"/>
          </a:xfrm>
          <a:prstGeom prst="rect">
            <a:avLst/>
          </a:prstGeom>
        </p:spPr>
        <p:txBody>
          <a:bodyPr>
            <a:noAutofit/>
          </a:bodyPr>
          <a:lstStyle>
            <a:lvl1pPr>
              <a:defRPr sz="3200"/>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077E227C-3285-4673-861F-93DC9F0E632E}"/>
              </a:ext>
            </a:extLst>
          </p:cNvPr>
          <p:cNvCxnSpPr/>
          <p:nvPr userDrawn="1"/>
        </p:nvCxnSpPr>
        <p:spPr>
          <a:xfrm>
            <a:off x="5200803"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8" name="Text Placeholder 2">
            <a:extLst>
              <a:ext uri="{FF2B5EF4-FFF2-40B4-BE49-F238E27FC236}">
                <a16:creationId xmlns:a16="http://schemas.microsoft.com/office/drawing/2014/main" id="{95C0BED6-9403-4119-AB01-3C676BA5F9F6}"/>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2652770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M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6262066" y="2011680"/>
            <a:ext cx="5275884" cy="4233948"/>
          </a:xfrm>
        </p:spPr>
        <p:txBody>
          <a:bodyPr anchor="t">
            <a:noAutofit/>
          </a:bodyPr>
          <a:lstStyle>
            <a:lvl1pPr marL="0" indent="0">
              <a:lnSpc>
                <a:spcPts val="2400"/>
              </a:lnSpc>
              <a:buNone/>
              <a:defRPr sz="14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0" name="Title 1">
            <a:extLst>
              <a:ext uri="{FF2B5EF4-FFF2-40B4-BE49-F238E27FC236}">
                <a16:creationId xmlns:a16="http://schemas.microsoft.com/office/drawing/2014/main" id="{B1112D96-A377-4B6B-A868-D6A92220F649}"/>
              </a:ext>
            </a:extLst>
          </p:cNvPr>
          <p:cNvSpPr>
            <a:spLocks noGrp="1"/>
          </p:cNvSpPr>
          <p:nvPr>
            <p:ph type="title" hasCustomPrompt="1"/>
          </p:nvPr>
        </p:nvSpPr>
        <p:spPr>
          <a:xfrm>
            <a:off x="6262066" y="849572"/>
            <a:ext cx="5275878" cy="933507"/>
          </a:xfrm>
          <a:prstGeom prst="rect">
            <a:avLst/>
          </a:prstGeom>
        </p:spPr>
        <p:txBody>
          <a:bodyPr anchor="t">
            <a:noAutofit/>
          </a:bodyPr>
          <a:lstStyle>
            <a:lvl1pPr>
              <a:defRPr sz="32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AC392131-5EC7-4709-AF3B-B011AA6B5344}"/>
              </a:ext>
            </a:extLst>
          </p:cNvPr>
          <p:cNvCxnSpPr/>
          <p:nvPr userDrawn="1"/>
        </p:nvCxnSpPr>
        <p:spPr>
          <a:xfrm>
            <a:off x="6123671"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6" name="Text Placeholder 2">
            <a:extLst>
              <a:ext uri="{FF2B5EF4-FFF2-40B4-BE49-F238E27FC236}">
                <a16:creationId xmlns:a16="http://schemas.microsoft.com/office/drawing/2014/main" id="{523A3044-A123-4CAB-AB85-D40D8FD869FB}"/>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325500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L (Whit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0"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venir Next LT Pro" panose="020B05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7270121" y="2057400"/>
            <a:ext cx="4255129" cy="4107872"/>
          </a:xfr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7166941" y="849572"/>
            <a:ext cx="4623902" cy="933507"/>
          </a:xfrm>
          <a:prstGeom prst="rect">
            <a:avLst/>
          </a:prstGeom>
        </p:spPr>
        <p:txBody>
          <a:bodyPr anchor="t">
            <a:noAutofit/>
          </a:bodyPr>
          <a:lstStyle>
            <a:lvl1pPr>
              <a:defRPr sz="3200"/>
            </a:lvl1pPr>
          </a:lstStyle>
          <a:p>
            <a:pPr lvl="0"/>
            <a:r>
              <a:rPr lang="en-US" dirty="0"/>
              <a:t>Click to edit Master text styles</a:t>
            </a:r>
          </a:p>
        </p:txBody>
      </p:sp>
      <p:cxnSp>
        <p:nvCxnSpPr>
          <p:cNvPr id="10" name="Straight Connector 9">
            <a:extLst>
              <a:ext uri="{FF2B5EF4-FFF2-40B4-BE49-F238E27FC236}">
                <a16:creationId xmlns:a16="http://schemas.microsoft.com/office/drawing/2014/main" id="{70E753B8-8AD2-4BAA-BCE5-F2CDED59BB80}"/>
              </a:ext>
            </a:extLst>
          </p:cNvPr>
          <p:cNvCxnSpPr/>
          <p:nvPr userDrawn="1"/>
        </p:nvCxnSpPr>
        <p:spPr>
          <a:xfrm>
            <a:off x="7028546" y="849573"/>
            <a:ext cx="0" cy="635902"/>
          </a:xfrm>
          <a:prstGeom prst="line">
            <a:avLst/>
          </a:prstGeom>
          <a:ln w="57150">
            <a:solidFill>
              <a:srgbClr val="009CD6"/>
            </a:solidFill>
          </a:ln>
        </p:spPr>
        <p:style>
          <a:lnRef idx="1">
            <a:schemeClr val="accent5"/>
          </a:lnRef>
          <a:fillRef idx="0">
            <a:schemeClr val="accent5"/>
          </a:fillRef>
          <a:effectRef idx="0">
            <a:schemeClr val="accent5"/>
          </a:effectRef>
          <a:fontRef idx="minor">
            <a:schemeClr val="tx1"/>
          </a:fontRef>
        </p:style>
      </p:cxnSp>
      <p:sp>
        <p:nvSpPr>
          <p:cNvPr id="17" name="Text Placeholder 2">
            <a:extLst>
              <a:ext uri="{FF2B5EF4-FFF2-40B4-BE49-F238E27FC236}">
                <a16:creationId xmlns:a16="http://schemas.microsoft.com/office/drawing/2014/main" id="{9FE79BD6-8DCC-4A7A-BDED-CFD035C5A32D}"/>
              </a:ext>
            </a:extLst>
          </p:cNvPr>
          <p:cNvSpPr>
            <a:spLocks noGrp="1"/>
          </p:cNvSpPr>
          <p:nvPr>
            <p:ph type="body" sz="quarter" idx="10" hasCustomPrompt="1"/>
          </p:nvPr>
        </p:nvSpPr>
        <p:spPr>
          <a:xfrm>
            <a:off x="7562850" y="202698"/>
            <a:ext cx="4227997" cy="317500"/>
          </a:xfrm>
        </p:spPr>
        <p:txBody>
          <a:bodyPr/>
          <a:lstStyle>
            <a:lvl1pPr algn="r">
              <a:buNone/>
              <a:defRPr sz="1400">
                <a:solidFill>
                  <a:schemeClr val="bg1">
                    <a:lumMod val="65000"/>
                  </a:schemeClr>
                </a:solidFill>
              </a:defRPr>
            </a:lvl1pPr>
          </a:lstStyle>
          <a:p>
            <a:pPr lvl="0"/>
            <a:r>
              <a:rPr lang="en-US" dirty="0"/>
              <a:t>Click to edit Master text styles | Section name</a:t>
            </a:r>
          </a:p>
        </p:txBody>
      </p:sp>
    </p:spTree>
    <p:extLst>
      <p:ext uri="{BB962C8B-B14F-4D97-AF65-F5344CB8AC3E}">
        <p14:creationId xmlns:p14="http://schemas.microsoft.com/office/powerpoint/2010/main" val="425363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5893"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5" name="TextBox 4">
            <a:extLst>
              <a:ext uri="{FF2B5EF4-FFF2-40B4-BE49-F238E27FC236}">
                <a16:creationId xmlns:a16="http://schemas.microsoft.com/office/drawing/2014/main" id="{2D10D68D-F0B1-48B5-BDBB-1D8A87D1A559}"/>
              </a:ext>
            </a:extLst>
          </p:cNvPr>
          <p:cNvSpPr txBox="1"/>
          <p:nvPr userDrawn="1"/>
        </p:nvSpPr>
        <p:spPr>
          <a:xfrm>
            <a:off x="9483982" y="6333605"/>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rgbClr val="009CD6"/>
                </a:solidFill>
                <a:latin typeface="Avenir Next LT Pro" panose="020B0504020202020204" pitchFamily="34" charset="0"/>
                <a:cs typeface="Arial" panose="020B0604020202020204" pitchFamily="34" charset="0"/>
              </a:rPr>
              <a:t>www.itu.int</a:t>
            </a:r>
          </a:p>
        </p:txBody>
      </p:sp>
    </p:spTree>
    <p:custDataLst>
      <p:tags r:id="rId21"/>
    </p:custDataLst>
    <p:extLst>
      <p:ext uri="{BB962C8B-B14F-4D97-AF65-F5344CB8AC3E}">
        <p14:creationId xmlns:p14="http://schemas.microsoft.com/office/powerpoint/2010/main" val="3452108936"/>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2" r:id="rId3"/>
    <p:sldLayoutId id="2147483653" r:id="rId4"/>
    <p:sldLayoutId id="2147483656" r:id="rId5"/>
    <p:sldLayoutId id="2147483675" r:id="rId6"/>
    <p:sldLayoutId id="2147483674" r:id="rId7"/>
    <p:sldLayoutId id="2147483672" r:id="rId8"/>
    <p:sldLayoutId id="2147483657" r:id="rId9"/>
    <p:sldLayoutId id="2147483676" r:id="rId10"/>
    <p:sldLayoutId id="2147483680" r:id="rId11"/>
    <p:sldLayoutId id="2147483686" r:id="rId12"/>
    <p:sldLayoutId id="2147483649" r:id="rId13"/>
    <p:sldLayoutId id="2147483681" r:id="rId14"/>
    <p:sldLayoutId id="2147483688" r:id="rId15"/>
    <p:sldLayoutId id="2147483687" r:id="rId16"/>
    <p:sldLayoutId id="2147483679" r:id="rId17"/>
    <p:sldLayoutId id="2147483670" r:id="rId18"/>
    <p:sldLayoutId id="2147483660" r:id="rId19"/>
  </p:sldLayoutIdLst>
  <p:txStyles>
    <p:titleStyle>
      <a:lvl1pPr algn="l" defTabSz="914400" rtl="0" eaLnBrk="1" latinLnBrk="0" hangingPunct="1">
        <a:lnSpc>
          <a:spcPct val="90000"/>
        </a:lnSpc>
        <a:spcBef>
          <a:spcPct val="0"/>
        </a:spcBef>
        <a:buNone/>
        <a:defRPr sz="3200" kern="1200">
          <a:solidFill>
            <a:schemeClr val="tx1"/>
          </a:solidFill>
          <a:latin typeface="Avenir Next LT Pro" panose="020B0504020202020204" pitchFamily="34" charset="0"/>
          <a:ea typeface="+mj-ea"/>
          <a:cs typeface="Arial" panose="020B0604020202020204" pitchFamily="34" charset="0"/>
        </a:defRPr>
      </a:lvl1pPr>
    </p:titleStyle>
    <p:body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venir Next LT Pro" panose="020B05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venir Next LT Pro" panose="020B05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venir Next LT Pro" panose="020B05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venir Next LT Pro" panose="020B05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8CA219-6209-487D-A8B9-71B5124F315C}"/>
              </a:ext>
            </a:extLst>
          </p:cNvPr>
          <p:cNvSpPr/>
          <p:nvPr userDrawn="1"/>
        </p:nvSpPr>
        <p:spPr>
          <a:xfrm>
            <a:off x="0" y="6182264"/>
            <a:ext cx="12192000" cy="67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2" name="Title Placeholder 1">
            <a:extLst>
              <a:ext uri="{FF2B5EF4-FFF2-40B4-BE49-F238E27FC236}">
                <a16:creationId xmlns:a16="http://schemas.microsoft.com/office/drawing/2014/main" id="{F3903303-232A-4935-AFB3-F7B88DD729A5}"/>
              </a:ext>
            </a:extLst>
          </p:cNvPr>
          <p:cNvSpPr>
            <a:spLocks noGrp="1"/>
          </p:cNvSpPr>
          <p:nvPr>
            <p:ph type="title"/>
          </p:nvPr>
        </p:nvSpPr>
        <p:spPr>
          <a:xfrm>
            <a:off x="685893" y="879975"/>
            <a:ext cx="10515600" cy="746442"/>
          </a:xfrm>
          <a:prstGeom prst="rect">
            <a:avLst/>
          </a:prstGeom>
        </p:spPr>
        <p:txBody>
          <a:bodyPr vert="horz" lIns="91440" tIns="45720" rIns="91440" bIns="45720" rtlCol="0" anchor="t">
            <a:noAutofit/>
          </a:bodyPr>
          <a:lstStyle/>
          <a:p>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Click to edit Master title style</a:t>
            </a:r>
            <a:endParaRPr lang="en-US" dirty="0"/>
          </a:p>
        </p:txBody>
      </p:sp>
      <p:sp>
        <p:nvSpPr>
          <p:cNvPr id="3" name="Text Placeholder 2">
            <a:extLst>
              <a:ext uri="{FF2B5EF4-FFF2-40B4-BE49-F238E27FC236}">
                <a16:creationId xmlns:a16="http://schemas.microsoft.com/office/drawing/2014/main" id="{C8383453-70D1-44FB-B9C3-2EEFC15545D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marL="228600" marR="0" lvl="0" indent="-137160" algn="l" defTabSz="914400" rtl="0" eaLnBrk="1" fontAlgn="auto" latinLnBrk="0" hangingPunct="1">
              <a:lnSpc>
                <a:spcPts val="2200"/>
              </a:lnSpc>
              <a:spcBef>
                <a:spcPts val="1000"/>
              </a:spcBef>
              <a:spcAft>
                <a:spcPts val="0"/>
              </a:spcAft>
              <a:buClr>
                <a:srgbClr val="009CD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685800" marR="0" lvl="1" indent="-137160" algn="l" defTabSz="914400" rtl="0" eaLnBrk="1" fontAlgn="auto" latinLnBrk="0" hangingPunct="1">
              <a:lnSpc>
                <a:spcPts val="2200"/>
              </a:lnSpc>
              <a:spcBef>
                <a:spcPts val="500"/>
              </a:spcBef>
              <a:spcAft>
                <a:spcPts val="0"/>
              </a:spcAft>
              <a:buClr>
                <a:srgbClr val="009CD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143000" marR="0" lvl="2" indent="-137160" algn="l" defTabSz="914400" rtl="0" eaLnBrk="1" fontAlgn="auto" latinLnBrk="0" hangingPunct="1">
              <a:lnSpc>
                <a:spcPts val="2200"/>
              </a:lnSpc>
              <a:spcBef>
                <a:spcPts val="500"/>
              </a:spcBef>
              <a:spcAft>
                <a:spcPts val="0"/>
              </a:spcAft>
              <a:buClr>
                <a:srgbClr val="009CD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1600200" marR="0" lvl="3" indent="-137160" algn="l" defTabSz="914400" rtl="0" eaLnBrk="1" fontAlgn="auto" latinLnBrk="0" hangingPunct="1">
              <a:lnSpc>
                <a:spcPts val="2200"/>
              </a:lnSpc>
              <a:spcBef>
                <a:spcPts val="500"/>
              </a:spcBef>
              <a:spcAft>
                <a:spcPts val="0"/>
              </a:spcAft>
              <a:buClr>
                <a:srgbClr val="009CD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4" name="TextBox 3">
            <a:extLst>
              <a:ext uri="{FF2B5EF4-FFF2-40B4-BE49-F238E27FC236}">
                <a16:creationId xmlns:a16="http://schemas.microsoft.com/office/drawing/2014/main" id="{F2DC0D9D-6EEF-4EF3-9FC5-C81E1CD23FCD}"/>
              </a:ext>
            </a:extLst>
          </p:cNvPr>
          <p:cNvSpPr txBox="1"/>
          <p:nvPr userDrawn="1"/>
        </p:nvSpPr>
        <p:spPr>
          <a:xfrm>
            <a:off x="9483982" y="6333605"/>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rgbClr val="009CD6"/>
                </a:solidFill>
                <a:latin typeface="Avenir Next LT Pro" panose="020B0504020202020204" pitchFamily="34" charset="0"/>
                <a:cs typeface="Arial" panose="020B0604020202020204" pitchFamily="34" charset="0"/>
              </a:rPr>
              <a:t>www.itu.int</a:t>
            </a:r>
          </a:p>
        </p:txBody>
      </p:sp>
    </p:spTree>
    <p:custDataLst>
      <p:tags r:id="rId8"/>
    </p:custDataLst>
    <p:extLst>
      <p:ext uri="{BB962C8B-B14F-4D97-AF65-F5344CB8AC3E}">
        <p14:creationId xmlns:p14="http://schemas.microsoft.com/office/powerpoint/2010/main" val="159172011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73"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4F4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03303-232A-4935-AFB3-F7B88DD729A5}"/>
              </a:ext>
            </a:extLst>
          </p:cNvPr>
          <p:cNvSpPr>
            <a:spLocks noGrp="1"/>
          </p:cNvSpPr>
          <p:nvPr>
            <p:ph type="title"/>
          </p:nvPr>
        </p:nvSpPr>
        <p:spPr>
          <a:xfrm>
            <a:off x="685893" y="879975"/>
            <a:ext cx="10515600" cy="746442"/>
          </a:xfrm>
          <a:prstGeom prst="rect">
            <a:avLst/>
          </a:prstGeom>
        </p:spPr>
        <p:txBody>
          <a:bodyPr vert="horz" lIns="91440" tIns="45720" rIns="91440" bIns="45720" rtlCol="0" anchor="t">
            <a:noAutofit/>
          </a:bodyPr>
          <a:lstStyle/>
          <a:p>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Click to edit Master title style</a:t>
            </a:r>
            <a:endParaRPr lang="en-US" dirty="0"/>
          </a:p>
        </p:txBody>
      </p:sp>
      <p:sp>
        <p:nvSpPr>
          <p:cNvPr id="3" name="Text Placeholder 2">
            <a:extLst>
              <a:ext uri="{FF2B5EF4-FFF2-40B4-BE49-F238E27FC236}">
                <a16:creationId xmlns:a16="http://schemas.microsoft.com/office/drawing/2014/main" id="{C8383453-70D1-44FB-B9C3-2EEFC15545D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marL="228600" marR="0" lvl="0" indent="-137160" algn="l" defTabSz="914400" rtl="0" eaLnBrk="1" fontAlgn="auto" latinLnBrk="0" hangingPunct="1">
              <a:lnSpc>
                <a:spcPts val="2200"/>
              </a:lnSpc>
              <a:spcBef>
                <a:spcPts val="1000"/>
              </a:spcBef>
              <a:spcAft>
                <a:spcPts val="0"/>
              </a:spcAft>
              <a:buClr>
                <a:srgbClr val="009CD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685800" marR="0" lvl="1" indent="-137160" algn="l" defTabSz="914400" rtl="0" eaLnBrk="1" fontAlgn="auto" latinLnBrk="0" hangingPunct="1">
              <a:lnSpc>
                <a:spcPts val="2200"/>
              </a:lnSpc>
              <a:spcBef>
                <a:spcPts val="500"/>
              </a:spcBef>
              <a:spcAft>
                <a:spcPts val="0"/>
              </a:spcAft>
              <a:buClr>
                <a:srgbClr val="009CD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143000" marR="0" lvl="2" indent="-137160" algn="l" defTabSz="914400" rtl="0" eaLnBrk="1" fontAlgn="auto" latinLnBrk="0" hangingPunct="1">
              <a:lnSpc>
                <a:spcPts val="2200"/>
              </a:lnSpc>
              <a:spcBef>
                <a:spcPts val="500"/>
              </a:spcBef>
              <a:spcAft>
                <a:spcPts val="0"/>
              </a:spcAft>
              <a:buClr>
                <a:srgbClr val="009CD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1600200" marR="0" lvl="3" indent="-137160" algn="l" defTabSz="914400" rtl="0" eaLnBrk="1" fontAlgn="auto" latinLnBrk="0" hangingPunct="1">
              <a:lnSpc>
                <a:spcPts val="2200"/>
              </a:lnSpc>
              <a:spcBef>
                <a:spcPts val="500"/>
              </a:spcBef>
              <a:spcAft>
                <a:spcPts val="0"/>
              </a:spcAft>
              <a:buClr>
                <a:srgbClr val="009CD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4" name="TextBox 3">
            <a:extLst>
              <a:ext uri="{FF2B5EF4-FFF2-40B4-BE49-F238E27FC236}">
                <a16:creationId xmlns:a16="http://schemas.microsoft.com/office/drawing/2014/main" id="{F2DC0D9D-6EEF-4EF3-9FC5-C81E1CD23FCD}"/>
              </a:ext>
            </a:extLst>
          </p:cNvPr>
          <p:cNvSpPr txBox="1"/>
          <p:nvPr userDrawn="1"/>
        </p:nvSpPr>
        <p:spPr>
          <a:xfrm>
            <a:off x="9483982" y="6333605"/>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rgbClr val="009CD6"/>
                </a:solidFill>
                <a:latin typeface="Avenir Next LT Pro" panose="020B0504020202020204" pitchFamily="34" charset="0"/>
                <a:cs typeface="Arial" panose="020B0604020202020204" pitchFamily="34" charset="0"/>
              </a:rPr>
              <a:t>www.itu.int</a:t>
            </a:r>
          </a:p>
        </p:txBody>
      </p:sp>
    </p:spTree>
    <p:extLst>
      <p:ext uri="{BB962C8B-B14F-4D97-AF65-F5344CB8AC3E}">
        <p14:creationId xmlns:p14="http://schemas.microsoft.com/office/powerpoint/2010/main" val="186103942"/>
      </p:ext>
    </p:extLst>
  </p:cSld>
  <p:clrMap bg1="lt1" tx1="dk1" bg2="lt2" tx2="dk2" accent1="accent1" accent2="accent2" accent3="accent3" accent4="accent4" accent5="accent5" accent6="accent6" hlink="hlink" folHlink="folHlink"/>
  <p:sldLayoutIdLst>
    <p:sldLayoutId id="2147483677" r:id="rId1"/>
    <p:sldLayoutId id="2147483693" r:id="rId2"/>
    <p:sldLayoutId id="2147483694" r:id="rId3"/>
    <p:sldLayoutId id="2147483695" r:id="rId4"/>
    <p:sldLayoutId id="2147483696" r:id="rId5"/>
    <p:sldLayoutId id="2147483697" r:id="rId6"/>
    <p:sldLayoutId id="2147483698" r:id="rId7"/>
    <p:sldLayoutId id="2147483678" r:id="rId8"/>
    <p:sldLayoutId id="2147483700" r:id="rId9"/>
    <p:sldLayoutId id="214748368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4.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8.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9.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1.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2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2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26.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1.xml"/><Relationship Id="rId7"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tags" Target="../tags/tag29.xml"/><Relationship Id="rId6" Type="http://schemas.openxmlformats.org/officeDocument/2006/relationships/image" Target="../media/image19.jpeg"/><Relationship Id="rId5" Type="http://schemas.openxmlformats.org/officeDocument/2006/relationships/hyperlink" Target="mailto:rosie.mcdonald@itu.int" TargetMode="External"/><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2.png"/><Relationship Id="rId1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diagramLayout" Target="../diagrams/layout1.xml"/><Relationship Id="rId12" Type="http://schemas.openxmlformats.org/officeDocument/2006/relationships/image" Target="../media/image11.svg"/><Relationship Id="rId17" Type="http://schemas.openxmlformats.org/officeDocument/2006/relationships/image" Target="../media/image4.png"/><Relationship Id="rId2" Type="http://schemas.openxmlformats.org/officeDocument/2006/relationships/slideLayout" Target="../slideLayouts/slideLayout23.xml"/><Relationship Id="rId16" Type="http://schemas.openxmlformats.org/officeDocument/2006/relationships/image" Target="../media/image15.svg"/><Relationship Id="rId1" Type="http://schemas.openxmlformats.org/officeDocument/2006/relationships/tags" Target="../tags/tag12.xml"/><Relationship Id="rId6" Type="http://schemas.openxmlformats.org/officeDocument/2006/relationships/diagramData" Target="../diagrams/data1.xml"/><Relationship Id="rId11" Type="http://schemas.openxmlformats.org/officeDocument/2006/relationships/image" Target="../media/image10.png"/><Relationship Id="rId5" Type="http://schemas.openxmlformats.org/officeDocument/2006/relationships/hyperlink" Target="https://www.itu.int/en/ITU-D/Environment/Pages/Spotlight/Global-Ewaste-Monitor-2020.aspx" TargetMode="External"/><Relationship Id="rId15" Type="http://schemas.openxmlformats.org/officeDocument/2006/relationships/image" Target="../media/image14.png"/><Relationship Id="rId10" Type="http://schemas.microsoft.com/office/2007/relationships/diagramDrawing" Target="../diagrams/drawing1.xml"/><Relationship Id="rId19"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diagramColors" Target="../diagrams/colors1.xml"/><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926A2F-BCE6-4E45-83DF-C6D29863115E}"/>
              </a:ext>
            </a:extLst>
          </p:cNvPr>
          <p:cNvPicPr>
            <a:picLocks noChangeAspect="1"/>
          </p:cNvPicPr>
          <p:nvPr/>
        </p:nvPicPr>
        <p:blipFill rotWithShape="1">
          <a:blip r:embed="rId4"/>
          <a:srcRect l="29211" r="11414"/>
          <a:stretch/>
        </p:blipFill>
        <p:spPr>
          <a:xfrm>
            <a:off x="6096000" y="0"/>
            <a:ext cx="6115080" cy="6858000"/>
          </a:xfrm>
          <a:prstGeom prst="rect">
            <a:avLst/>
          </a:prstGeom>
        </p:spPr>
      </p:pic>
      <p:sp>
        <p:nvSpPr>
          <p:cNvPr id="8" name="Rechteck 7"/>
          <p:cNvSpPr/>
          <p:nvPr/>
        </p:nvSpPr>
        <p:spPr>
          <a:xfrm>
            <a:off x="-7662" y="0"/>
            <a:ext cx="6115080" cy="6858000"/>
          </a:xfrm>
          <a:prstGeom prst="rect">
            <a:avLst/>
          </a:prstGeom>
          <a:solidFill>
            <a:srgbClr val="1EA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latin typeface="Avenir Next LT Pro" panose="020B0504020202020204" pitchFamily="34" charset="0"/>
            </a:endParaRPr>
          </a:p>
        </p:txBody>
      </p:sp>
      <p:sp>
        <p:nvSpPr>
          <p:cNvPr id="41" name="Textfeld 31"/>
          <p:cNvSpPr txBox="1"/>
          <p:nvPr/>
        </p:nvSpPr>
        <p:spPr>
          <a:xfrm>
            <a:off x="163737" y="595825"/>
            <a:ext cx="5779863" cy="6063198"/>
          </a:xfrm>
          <a:prstGeom prst="rect">
            <a:avLst/>
          </a:prstGeom>
          <a:noFill/>
        </p:spPr>
        <p:txBody>
          <a:bodyPr wrap="square" rtlCol="0">
            <a:spAutoFit/>
          </a:bodyPr>
          <a:lstStyle/>
          <a:p>
            <a:pPr lvl="0"/>
            <a:r>
              <a:rPr lang="en-GB" sz="4400" b="1" dirty="0">
                <a:solidFill>
                  <a:schemeClr val="bg1"/>
                </a:solidFill>
                <a:latin typeface="Avenir Next LT Pro" panose="020B0504020202020204" pitchFamily="34" charset="0"/>
                <a:cs typeface="Arial" panose="020B0604020202020204" pitchFamily="34" charset="0"/>
              </a:rPr>
              <a:t>Outcome of the </a:t>
            </a:r>
            <a:br>
              <a:rPr lang="en-GB" sz="4400" b="1" dirty="0">
                <a:solidFill>
                  <a:schemeClr val="bg1"/>
                </a:solidFill>
                <a:latin typeface="Avenir Next LT Pro" panose="020B0504020202020204" pitchFamily="34" charset="0"/>
                <a:cs typeface="Arial" panose="020B0604020202020204" pitchFamily="34" charset="0"/>
              </a:rPr>
            </a:br>
            <a:r>
              <a:rPr lang="en-GB" sz="4400" b="1" dirty="0">
                <a:solidFill>
                  <a:schemeClr val="bg1"/>
                </a:solidFill>
                <a:latin typeface="Avenir Next LT Pro" panose="020B0504020202020204" pitchFamily="34" charset="0"/>
                <a:cs typeface="Arial" panose="020B0604020202020204" pitchFamily="34" charset="0"/>
              </a:rPr>
              <a:t>E-waste Data Harmonization Project - Pilot Study in Kenya and Burundi</a:t>
            </a:r>
          </a:p>
          <a:p>
            <a:pPr lvl="0"/>
            <a:endParaRPr lang="en-GB" sz="4400" b="1" dirty="0">
              <a:solidFill>
                <a:schemeClr val="bg1"/>
              </a:solidFill>
              <a:latin typeface="Avenir Next LT Pro" panose="020B0504020202020204" pitchFamily="34" charset="0"/>
              <a:cs typeface="Arial" panose="020B0604020202020204" pitchFamily="34" charset="0"/>
            </a:endParaRPr>
          </a:p>
          <a:p>
            <a:pPr lvl="0"/>
            <a:endParaRPr lang="en-GB" sz="1600" b="1" dirty="0">
              <a:solidFill>
                <a:schemeClr val="bg1"/>
              </a:solidFill>
              <a:latin typeface="Avenir Next LT Pro" panose="020B0504020202020204" pitchFamily="34" charset="0"/>
              <a:cs typeface="Arial" panose="020B0604020202020204" pitchFamily="34" charset="0"/>
            </a:endParaRPr>
          </a:p>
          <a:p>
            <a:pPr lvl="0"/>
            <a:endParaRPr lang="en-GB" sz="1600" b="1" dirty="0">
              <a:solidFill>
                <a:schemeClr val="bg1"/>
              </a:solidFill>
              <a:latin typeface="Avenir Next LT Pro" panose="020B0504020202020204" pitchFamily="34" charset="0"/>
              <a:cs typeface="Arial" panose="020B0604020202020204" pitchFamily="34" charset="0"/>
            </a:endParaRPr>
          </a:p>
          <a:p>
            <a:pPr lvl="0"/>
            <a:r>
              <a:rPr lang="en-GB" sz="1600" b="1" dirty="0">
                <a:solidFill>
                  <a:schemeClr val="bg1"/>
                </a:solidFill>
                <a:latin typeface="Avenir Next LT Pro" panose="020B0504020202020204" pitchFamily="34" charset="0"/>
                <a:cs typeface="Arial" panose="020B0604020202020204" pitchFamily="34" charset="0"/>
              </a:rPr>
              <a:t>EACO 5</a:t>
            </a:r>
            <a:r>
              <a:rPr lang="en-GB" sz="1600" b="1" baseline="30000" dirty="0">
                <a:solidFill>
                  <a:schemeClr val="bg1"/>
                </a:solidFill>
                <a:latin typeface="Avenir Next LT Pro" panose="020B0504020202020204" pitchFamily="34" charset="0"/>
                <a:cs typeface="Arial" panose="020B0604020202020204" pitchFamily="34" charset="0"/>
              </a:rPr>
              <a:t>th</a:t>
            </a:r>
            <a:r>
              <a:rPr lang="en-GB" sz="1600" b="1" dirty="0">
                <a:solidFill>
                  <a:schemeClr val="bg1"/>
                </a:solidFill>
                <a:latin typeface="Avenir Next LT Pro" panose="020B0504020202020204" pitchFamily="34" charset="0"/>
                <a:cs typeface="Arial" panose="020B0604020202020204" pitchFamily="34" charset="0"/>
              </a:rPr>
              <a:t> REGIONAL E-WASTE WORKSHOP ON SUSTAINABLE E-WASTE MANAGEMENT IN THE EAST AFRICAN REGION, 22</a:t>
            </a:r>
            <a:r>
              <a:rPr lang="en-GB" sz="1600" b="1" baseline="30000" dirty="0">
                <a:solidFill>
                  <a:schemeClr val="bg1"/>
                </a:solidFill>
                <a:latin typeface="Avenir Next LT Pro" panose="020B0504020202020204" pitchFamily="34" charset="0"/>
                <a:cs typeface="Arial" panose="020B0604020202020204" pitchFamily="34" charset="0"/>
              </a:rPr>
              <a:t>nd</a:t>
            </a:r>
            <a:r>
              <a:rPr lang="en-GB" sz="1600" b="1" dirty="0">
                <a:solidFill>
                  <a:schemeClr val="bg1"/>
                </a:solidFill>
                <a:latin typeface="Avenir Next LT Pro" panose="020B0504020202020204" pitchFamily="34" charset="0"/>
                <a:cs typeface="Arial" panose="020B0604020202020204" pitchFamily="34" charset="0"/>
              </a:rPr>
              <a:t> March 2023</a:t>
            </a:r>
          </a:p>
        </p:txBody>
      </p:sp>
      <p:pic>
        <p:nvPicPr>
          <p:cNvPr id="12" name="Picture 11">
            <a:extLst>
              <a:ext uri="{FF2B5EF4-FFF2-40B4-BE49-F238E27FC236}">
                <a16:creationId xmlns:a16="http://schemas.microsoft.com/office/drawing/2014/main" id="{87C8180C-3268-4D55-8DB4-9ED1C79C1C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1644" y="5400862"/>
            <a:ext cx="1370356" cy="1370356"/>
          </a:xfrm>
          <a:prstGeom prst="rect">
            <a:avLst/>
          </a:prstGeom>
        </p:spPr>
      </p:pic>
    </p:spTree>
    <p:custDataLst>
      <p:tags r:id="rId1"/>
    </p:custDataLst>
    <p:extLst>
      <p:ext uri="{BB962C8B-B14F-4D97-AF65-F5344CB8AC3E}">
        <p14:creationId xmlns:p14="http://schemas.microsoft.com/office/powerpoint/2010/main" val="47595708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Kenya: Non-working appliances </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results</a:t>
            </a:r>
            <a:endParaRPr lang="en-GB" dirty="0"/>
          </a:p>
        </p:txBody>
      </p:sp>
      <p:graphicFrame>
        <p:nvGraphicFramePr>
          <p:cNvPr id="3" name="Chart 2">
            <a:extLst>
              <a:ext uri="{FF2B5EF4-FFF2-40B4-BE49-F238E27FC236}">
                <a16:creationId xmlns:a16="http://schemas.microsoft.com/office/drawing/2014/main" id="{6D68BB97-9490-4195-A3BA-9D2E67B467B6}"/>
              </a:ext>
            </a:extLst>
          </p:cNvPr>
          <p:cNvGraphicFramePr/>
          <p:nvPr>
            <p:extLst>
              <p:ext uri="{D42A27DB-BD31-4B8C-83A1-F6EECF244321}">
                <p14:modId xmlns:p14="http://schemas.microsoft.com/office/powerpoint/2010/main" val="4036402389"/>
              </p:ext>
            </p:extLst>
          </p:nvPr>
        </p:nvGraphicFramePr>
        <p:xfrm>
          <a:off x="616268" y="1348295"/>
          <a:ext cx="11307547" cy="550970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37783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Kenya: Products discarded in the past 24 months</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results</a:t>
            </a:r>
            <a:endParaRPr lang="en-GB" dirty="0"/>
          </a:p>
        </p:txBody>
      </p:sp>
      <p:graphicFrame>
        <p:nvGraphicFramePr>
          <p:cNvPr id="10" name="Chart 9">
            <a:extLst>
              <a:ext uri="{FF2B5EF4-FFF2-40B4-BE49-F238E27FC236}">
                <a16:creationId xmlns:a16="http://schemas.microsoft.com/office/drawing/2014/main" id="{FA8CBD99-BDC7-EA44-209C-30B5635EAF9A}"/>
              </a:ext>
            </a:extLst>
          </p:cNvPr>
          <p:cNvGraphicFramePr>
            <a:graphicFrameLocks/>
          </p:cNvGraphicFramePr>
          <p:nvPr>
            <p:extLst>
              <p:ext uri="{D42A27DB-BD31-4B8C-83A1-F6EECF244321}">
                <p14:modId xmlns:p14="http://schemas.microsoft.com/office/powerpoint/2010/main" val="1987996376"/>
              </p:ext>
            </p:extLst>
          </p:nvPr>
        </p:nvGraphicFramePr>
        <p:xfrm>
          <a:off x="616267" y="1540491"/>
          <a:ext cx="11417889" cy="511481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02124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Kenya: Disposal routes</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results</a:t>
            </a:r>
            <a:endParaRPr lang="en-GB" dirty="0"/>
          </a:p>
        </p:txBody>
      </p:sp>
      <p:graphicFrame>
        <p:nvGraphicFramePr>
          <p:cNvPr id="3" name="Table 2">
            <a:extLst>
              <a:ext uri="{FF2B5EF4-FFF2-40B4-BE49-F238E27FC236}">
                <a16:creationId xmlns:a16="http://schemas.microsoft.com/office/drawing/2014/main" id="{A39E0B3F-2CCA-8266-FE78-A28E76EA3B2E}"/>
              </a:ext>
            </a:extLst>
          </p:cNvPr>
          <p:cNvGraphicFramePr>
            <a:graphicFrameLocks noGrp="1"/>
          </p:cNvGraphicFramePr>
          <p:nvPr>
            <p:extLst>
              <p:ext uri="{D42A27DB-BD31-4B8C-83A1-F6EECF244321}">
                <p14:modId xmlns:p14="http://schemas.microsoft.com/office/powerpoint/2010/main" val="994781417"/>
              </p:ext>
            </p:extLst>
          </p:nvPr>
        </p:nvGraphicFramePr>
        <p:xfrm>
          <a:off x="616268" y="1209281"/>
          <a:ext cx="11369402" cy="5602613"/>
        </p:xfrm>
        <a:graphic>
          <a:graphicData uri="http://schemas.openxmlformats.org/drawingml/2006/table">
            <a:tbl>
              <a:tblPr firstRow="1" firstCol="1" bandRow="1">
                <a:tableStyleId>{5C22544A-7EE6-4342-B048-85BDC9FD1C3A}</a:tableStyleId>
              </a:tblPr>
              <a:tblGrid>
                <a:gridCol w="3929776">
                  <a:extLst>
                    <a:ext uri="{9D8B030D-6E8A-4147-A177-3AD203B41FA5}">
                      <a16:colId xmlns:a16="http://schemas.microsoft.com/office/drawing/2014/main" val="926599090"/>
                    </a:ext>
                  </a:extLst>
                </a:gridCol>
                <a:gridCol w="1487225">
                  <a:extLst>
                    <a:ext uri="{9D8B030D-6E8A-4147-A177-3AD203B41FA5}">
                      <a16:colId xmlns:a16="http://schemas.microsoft.com/office/drawing/2014/main" val="3270058146"/>
                    </a:ext>
                  </a:extLst>
                </a:gridCol>
                <a:gridCol w="1488392">
                  <a:extLst>
                    <a:ext uri="{9D8B030D-6E8A-4147-A177-3AD203B41FA5}">
                      <a16:colId xmlns:a16="http://schemas.microsoft.com/office/drawing/2014/main" val="3018565923"/>
                    </a:ext>
                  </a:extLst>
                </a:gridCol>
                <a:gridCol w="1488392">
                  <a:extLst>
                    <a:ext uri="{9D8B030D-6E8A-4147-A177-3AD203B41FA5}">
                      <a16:colId xmlns:a16="http://schemas.microsoft.com/office/drawing/2014/main" val="3695079670"/>
                    </a:ext>
                  </a:extLst>
                </a:gridCol>
                <a:gridCol w="1488392">
                  <a:extLst>
                    <a:ext uri="{9D8B030D-6E8A-4147-A177-3AD203B41FA5}">
                      <a16:colId xmlns:a16="http://schemas.microsoft.com/office/drawing/2014/main" val="1708540275"/>
                    </a:ext>
                  </a:extLst>
                </a:gridCol>
                <a:gridCol w="1487225">
                  <a:extLst>
                    <a:ext uri="{9D8B030D-6E8A-4147-A177-3AD203B41FA5}">
                      <a16:colId xmlns:a16="http://schemas.microsoft.com/office/drawing/2014/main" val="1396447997"/>
                    </a:ext>
                  </a:extLst>
                </a:gridCol>
              </a:tblGrid>
              <a:tr h="965048">
                <a:tc>
                  <a:txBody>
                    <a:bodyPr/>
                    <a:lstStyle/>
                    <a:p>
                      <a:pPr marR="255905" algn="just">
                        <a:lnSpc>
                          <a:spcPct val="150000"/>
                        </a:lnSpc>
                      </a:pPr>
                      <a:r>
                        <a:rPr lang="en-US" sz="1600" dirty="0">
                          <a:effectLst/>
                          <a:latin typeface="+mj-lt"/>
                        </a:rPr>
                        <a:t>Disposal route</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Fridges </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Laptops</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Flat Display Panel TVs</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Small Household Equipment </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Mobile Phones </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extLst>
                  <a:ext uri="{0D108BD9-81ED-4DB2-BD59-A6C34878D82A}">
                    <a16:rowId xmlns:a16="http://schemas.microsoft.com/office/drawing/2014/main" val="3928504225"/>
                  </a:ext>
                </a:extLst>
              </a:tr>
              <a:tr h="612159">
                <a:tc>
                  <a:txBody>
                    <a:bodyPr/>
                    <a:lstStyle/>
                    <a:p>
                      <a:pPr marR="255905" algn="just">
                        <a:lnSpc>
                          <a:spcPct val="150000"/>
                        </a:lnSpc>
                      </a:pPr>
                      <a:r>
                        <a:rPr lang="en-US" sz="1400" dirty="0">
                          <a:effectLst/>
                          <a:latin typeface="+mj-lt"/>
                        </a:rPr>
                        <a:t>Picked up from home by the company that sold me the product</a:t>
                      </a:r>
                      <a:endParaRPr lang="en-GB" sz="14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30%</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7%</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11%</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 </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5%</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extLst>
                  <a:ext uri="{0D108BD9-81ED-4DB2-BD59-A6C34878D82A}">
                    <a16:rowId xmlns:a16="http://schemas.microsoft.com/office/drawing/2014/main" val="3862734466"/>
                  </a:ext>
                </a:extLst>
              </a:tr>
              <a:tr h="399337">
                <a:tc>
                  <a:txBody>
                    <a:bodyPr/>
                    <a:lstStyle/>
                    <a:p>
                      <a:pPr marR="255905" algn="just">
                        <a:lnSpc>
                          <a:spcPct val="150000"/>
                        </a:lnSpc>
                      </a:pPr>
                      <a:r>
                        <a:rPr lang="en-US" sz="1400" dirty="0">
                          <a:effectLst/>
                          <a:latin typeface="+mj-lt"/>
                        </a:rPr>
                        <a:t>Collected by door-to-door worker</a:t>
                      </a:r>
                      <a:endParaRPr lang="en-GB" sz="14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10%</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5%</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4%</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10%</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7%</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extLst>
                  <a:ext uri="{0D108BD9-81ED-4DB2-BD59-A6C34878D82A}">
                    <a16:rowId xmlns:a16="http://schemas.microsoft.com/office/drawing/2014/main" val="155079945"/>
                  </a:ext>
                </a:extLst>
              </a:tr>
              <a:tr h="294034">
                <a:tc>
                  <a:txBody>
                    <a:bodyPr/>
                    <a:lstStyle/>
                    <a:p>
                      <a:pPr marR="255905" algn="just">
                        <a:lnSpc>
                          <a:spcPct val="150000"/>
                        </a:lnSpc>
                      </a:pPr>
                      <a:r>
                        <a:rPr lang="en-US" sz="1400">
                          <a:effectLst/>
                          <a:latin typeface="+mj-lt"/>
                        </a:rPr>
                        <a:t>Sold online</a:t>
                      </a:r>
                      <a:endParaRPr lang="en-GB" sz="14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10%</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7%</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5%</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 </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3%</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extLst>
                  <a:ext uri="{0D108BD9-81ED-4DB2-BD59-A6C34878D82A}">
                    <a16:rowId xmlns:a16="http://schemas.microsoft.com/office/drawing/2014/main" val="3820107001"/>
                  </a:ext>
                </a:extLst>
              </a:tr>
              <a:tr h="399337">
                <a:tc>
                  <a:txBody>
                    <a:bodyPr/>
                    <a:lstStyle/>
                    <a:p>
                      <a:pPr marR="255905" algn="just">
                        <a:lnSpc>
                          <a:spcPct val="150000"/>
                        </a:lnSpc>
                      </a:pPr>
                      <a:r>
                        <a:rPr lang="en-US" sz="1400" dirty="0">
                          <a:effectLst/>
                          <a:latin typeface="+mj-lt"/>
                        </a:rPr>
                        <a:t>Sold to a </a:t>
                      </a:r>
                      <a:r>
                        <a:rPr lang="en-US" sz="1400" dirty="0" err="1">
                          <a:effectLst/>
                          <a:latin typeface="+mj-lt"/>
                        </a:rPr>
                        <a:t>refurbisher</a:t>
                      </a:r>
                      <a:r>
                        <a:rPr lang="en-US" sz="1400" dirty="0">
                          <a:effectLst/>
                          <a:latin typeface="+mj-lt"/>
                        </a:rPr>
                        <a:t> or repair shop</a:t>
                      </a:r>
                      <a:endParaRPr lang="en-GB" sz="14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15%</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800" b="1" dirty="0">
                          <a:effectLst/>
                          <a:latin typeface="+mj-lt"/>
                        </a:rPr>
                        <a:t>51%</a:t>
                      </a:r>
                      <a:endParaRPr lang="en-GB" sz="1800" b="1"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800" b="1" dirty="0">
                          <a:effectLst/>
                          <a:latin typeface="+mj-lt"/>
                        </a:rPr>
                        <a:t>33%</a:t>
                      </a:r>
                      <a:endParaRPr lang="en-GB" sz="1800" b="1"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800" b="1" dirty="0">
                          <a:effectLst/>
                          <a:latin typeface="+mj-lt"/>
                        </a:rPr>
                        <a:t>33%</a:t>
                      </a:r>
                      <a:endParaRPr lang="en-GB" sz="1800" b="1"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800" b="1" dirty="0">
                          <a:effectLst/>
                          <a:latin typeface="+mj-lt"/>
                        </a:rPr>
                        <a:t>34%</a:t>
                      </a:r>
                      <a:endParaRPr lang="en-GB" sz="1800" b="1"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extLst>
                  <a:ext uri="{0D108BD9-81ED-4DB2-BD59-A6C34878D82A}">
                    <a16:rowId xmlns:a16="http://schemas.microsoft.com/office/drawing/2014/main" val="2054952658"/>
                  </a:ext>
                </a:extLst>
              </a:tr>
              <a:tr h="550849">
                <a:tc>
                  <a:txBody>
                    <a:bodyPr/>
                    <a:lstStyle/>
                    <a:p>
                      <a:pPr marR="255905" algn="just">
                        <a:lnSpc>
                          <a:spcPct val="150000"/>
                        </a:lnSpc>
                      </a:pPr>
                      <a:r>
                        <a:rPr lang="en-US" sz="1400" dirty="0">
                          <a:effectLst/>
                          <a:latin typeface="+mj-lt"/>
                        </a:rPr>
                        <a:t>Disposed of in the mixed municipal solid waste bin</a:t>
                      </a:r>
                      <a:endParaRPr lang="en-GB" sz="14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 </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7%</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12%</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800" b="1" dirty="0">
                          <a:effectLst/>
                          <a:latin typeface="+mj-lt"/>
                        </a:rPr>
                        <a:t>31%</a:t>
                      </a:r>
                      <a:endParaRPr lang="en-GB" sz="1800" b="1"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800" b="1" dirty="0">
                          <a:effectLst/>
                          <a:latin typeface="+mj-lt"/>
                        </a:rPr>
                        <a:t>15%</a:t>
                      </a:r>
                      <a:endParaRPr lang="en-GB" sz="1800" b="1"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extLst>
                  <a:ext uri="{0D108BD9-81ED-4DB2-BD59-A6C34878D82A}">
                    <a16:rowId xmlns:a16="http://schemas.microsoft.com/office/drawing/2014/main" val="2190422850"/>
                  </a:ext>
                </a:extLst>
              </a:tr>
              <a:tr h="403293">
                <a:tc>
                  <a:txBody>
                    <a:bodyPr/>
                    <a:lstStyle/>
                    <a:p>
                      <a:pPr marR="255905" algn="just">
                        <a:lnSpc>
                          <a:spcPct val="150000"/>
                        </a:lnSpc>
                      </a:pPr>
                      <a:r>
                        <a:rPr lang="en-US" sz="1400" dirty="0">
                          <a:effectLst/>
                          <a:latin typeface="+mj-lt"/>
                        </a:rPr>
                        <a:t>County picked-up from home</a:t>
                      </a:r>
                      <a:endParaRPr lang="en-GB" sz="14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 </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2%</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 </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4%</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2%</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extLst>
                  <a:ext uri="{0D108BD9-81ED-4DB2-BD59-A6C34878D82A}">
                    <a16:rowId xmlns:a16="http://schemas.microsoft.com/office/drawing/2014/main" val="3621364505"/>
                  </a:ext>
                </a:extLst>
              </a:tr>
              <a:tr h="734786">
                <a:tc>
                  <a:txBody>
                    <a:bodyPr/>
                    <a:lstStyle/>
                    <a:p>
                      <a:pPr marR="255905" algn="just">
                        <a:lnSpc>
                          <a:spcPct val="150000"/>
                        </a:lnSpc>
                      </a:pPr>
                      <a:r>
                        <a:rPr lang="en-US" sz="1400" dirty="0">
                          <a:effectLst/>
                          <a:latin typeface="+mj-lt"/>
                        </a:rPr>
                        <a:t>Brought to an e-waste collection center or County designated drop off point</a:t>
                      </a:r>
                      <a:endParaRPr lang="en-GB" sz="14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800" b="1" dirty="0">
                          <a:effectLst/>
                          <a:latin typeface="+mj-lt"/>
                        </a:rPr>
                        <a:t>20%</a:t>
                      </a:r>
                      <a:endParaRPr lang="en-GB" sz="1800" b="1"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 </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2%</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2%</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4%</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extLst>
                  <a:ext uri="{0D108BD9-81ED-4DB2-BD59-A6C34878D82A}">
                    <a16:rowId xmlns:a16="http://schemas.microsoft.com/office/drawing/2014/main" val="443187116"/>
                  </a:ext>
                </a:extLst>
              </a:tr>
              <a:tr h="399337">
                <a:tc>
                  <a:txBody>
                    <a:bodyPr/>
                    <a:lstStyle/>
                    <a:p>
                      <a:pPr marR="255905" algn="just">
                        <a:lnSpc>
                          <a:spcPct val="150000"/>
                        </a:lnSpc>
                      </a:pPr>
                      <a:r>
                        <a:rPr lang="en-US" sz="1400" dirty="0">
                          <a:effectLst/>
                          <a:latin typeface="+mj-lt"/>
                        </a:rPr>
                        <a:t>Picked up by an e-waste collection center</a:t>
                      </a:r>
                      <a:endParaRPr lang="en-GB" sz="14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 </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2%</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2%</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2%</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1%</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extLst>
                  <a:ext uri="{0D108BD9-81ED-4DB2-BD59-A6C34878D82A}">
                    <a16:rowId xmlns:a16="http://schemas.microsoft.com/office/drawing/2014/main" val="4077162185"/>
                  </a:ext>
                </a:extLst>
              </a:tr>
              <a:tr h="294034">
                <a:tc>
                  <a:txBody>
                    <a:bodyPr/>
                    <a:lstStyle/>
                    <a:p>
                      <a:pPr marR="255905" algn="just">
                        <a:lnSpc>
                          <a:spcPct val="150000"/>
                        </a:lnSpc>
                      </a:pPr>
                      <a:r>
                        <a:rPr lang="en-US" sz="1400" dirty="0">
                          <a:effectLst/>
                          <a:latin typeface="+mj-lt"/>
                        </a:rPr>
                        <a:t>Donated</a:t>
                      </a:r>
                      <a:endParaRPr lang="en-GB" sz="14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5%</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9%</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800" b="1" dirty="0">
                          <a:effectLst/>
                          <a:latin typeface="+mj-lt"/>
                        </a:rPr>
                        <a:t>18%</a:t>
                      </a:r>
                      <a:endParaRPr lang="en-GB" sz="1800" b="1"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2%</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800" b="1" dirty="0">
                          <a:effectLst/>
                          <a:latin typeface="+mj-lt"/>
                        </a:rPr>
                        <a:t>11%</a:t>
                      </a:r>
                      <a:endParaRPr lang="en-GB" sz="1800" b="1"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extLst>
                  <a:ext uri="{0D108BD9-81ED-4DB2-BD59-A6C34878D82A}">
                    <a16:rowId xmlns:a16="http://schemas.microsoft.com/office/drawing/2014/main" val="2547236841"/>
                  </a:ext>
                </a:extLst>
              </a:tr>
              <a:tr h="294034">
                <a:tc>
                  <a:txBody>
                    <a:bodyPr/>
                    <a:lstStyle/>
                    <a:p>
                      <a:pPr marR="255905" algn="just">
                        <a:lnSpc>
                          <a:spcPct val="150000"/>
                        </a:lnSpc>
                      </a:pPr>
                      <a:r>
                        <a:rPr lang="en-US" sz="1400" dirty="0">
                          <a:effectLst/>
                          <a:latin typeface="+mj-lt"/>
                        </a:rPr>
                        <a:t>Other</a:t>
                      </a:r>
                      <a:endParaRPr lang="en-GB" sz="14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10%</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9%</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14%</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a:effectLst/>
                          <a:latin typeface="+mj-lt"/>
                        </a:rPr>
                        <a:t>16%</a:t>
                      </a:r>
                      <a:endParaRPr lang="en-GB" sz="160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tc>
                  <a:txBody>
                    <a:bodyPr/>
                    <a:lstStyle/>
                    <a:p>
                      <a:pPr marR="255905" algn="ctr">
                        <a:lnSpc>
                          <a:spcPct val="150000"/>
                        </a:lnSpc>
                      </a:pPr>
                      <a:r>
                        <a:rPr lang="en-US" sz="1600" dirty="0">
                          <a:effectLst/>
                          <a:latin typeface="+mj-lt"/>
                        </a:rPr>
                        <a:t>18%</a:t>
                      </a:r>
                      <a:endParaRPr lang="en-GB" sz="1600" dirty="0">
                        <a:solidFill>
                          <a:srgbClr val="404040"/>
                        </a:solidFill>
                        <a:effectLst/>
                        <a:latin typeface="+mj-lt"/>
                        <a:ea typeface="Calibri" panose="020F0502020204030204" pitchFamily="34" charset="0"/>
                        <a:cs typeface="Times New Roman" panose="02020603050405020304" pitchFamily="18" charset="0"/>
                      </a:endParaRPr>
                    </a:p>
                  </a:txBody>
                  <a:tcPr marL="46016" marR="46016" marT="0" marB="0"/>
                </a:tc>
                <a:extLst>
                  <a:ext uri="{0D108BD9-81ED-4DB2-BD59-A6C34878D82A}">
                    <a16:rowId xmlns:a16="http://schemas.microsoft.com/office/drawing/2014/main" val="1049606902"/>
                  </a:ext>
                </a:extLst>
              </a:tr>
            </a:tbl>
          </a:graphicData>
        </a:graphic>
      </p:graphicFrame>
    </p:spTree>
    <p:custDataLst>
      <p:tags r:id="rId1"/>
    </p:custDataLst>
    <p:extLst>
      <p:ext uri="{BB962C8B-B14F-4D97-AF65-F5344CB8AC3E}">
        <p14:creationId xmlns:p14="http://schemas.microsoft.com/office/powerpoint/2010/main" val="145425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Burundi: Possession rates</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results</a:t>
            </a:r>
            <a:endParaRPr lang="en-GB" dirty="0"/>
          </a:p>
        </p:txBody>
      </p:sp>
      <p:graphicFrame>
        <p:nvGraphicFramePr>
          <p:cNvPr id="3" name="Chart 2">
            <a:extLst>
              <a:ext uri="{FF2B5EF4-FFF2-40B4-BE49-F238E27FC236}">
                <a16:creationId xmlns:a16="http://schemas.microsoft.com/office/drawing/2014/main" id="{D1A3EC59-D165-44E2-8A24-6C21923B4029}"/>
              </a:ext>
            </a:extLst>
          </p:cNvPr>
          <p:cNvGraphicFramePr>
            <a:graphicFrameLocks noGrp="1" noDrilldown="1" noMove="1" noResize="1"/>
          </p:cNvGraphicFramePr>
          <p:nvPr>
            <p:extLst>
              <p:ext uri="{D42A27DB-BD31-4B8C-83A1-F6EECF244321}">
                <p14:modId xmlns:p14="http://schemas.microsoft.com/office/powerpoint/2010/main" val="1299914447"/>
              </p:ext>
            </p:extLst>
          </p:nvPr>
        </p:nvGraphicFramePr>
        <p:xfrm>
          <a:off x="616268" y="1442720"/>
          <a:ext cx="11575732" cy="521258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8657D0E8-2F7A-A73C-BB48-E78D6B2408B3}"/>
              </a:ext>
            </a:extLst>
          </p:cNvPr>
          <p:cNvSpPr>
            <a:spLocks noGrp="1" noRot="1" noMove="1" noResize="1" noEditPoints="1" noAdjustHandles="1" noChangeArrowheads="1" noChangeShapeType="1"/>
          </p:cNvSpPr>
          <p:nvPr/>
        </p:nvSpPr>
        <p:spPr>
          <a:xfrm>
            <a:off x="8980713" y="6249643"/>
            <a:ext cx="114300" cy="218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68546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Burundi: Non-working appliances </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results</a:t>
            </a:r>
            <a:endParaRPr lang="en-GB" dirty="0"/>
          </a:p>
        </p:txBody>
      </p:sp>
      <p:graphicFrame>
        <p:nvGraphicFramePr>
          <p:cNvPr id="5" name="Chart 4">
            <a:extLst>
              <a:ext uri="{FF2B5EF4-FFF2-40B4-BE49-F238E27FC236}">
                <a16:creationId xmlns:a16="http://schemas.microsoft.com/office/drawing/2014/main" id="{AFBB952E-F21F-40EB-88E0-D973AD98FDAF}"/>
              </a:ext>
            </a:extLst>
          </p:cNvPr>
          <p:cNvGraphicFramePr/>
          <p:nvPr>
            <p:extLst>
              <p:ext uri="{D42A27DB-BD31-4B8C-83A1-F6EECF244321}">
                <p14:modId xmlns:p14="http://schemas.microsoft.com/office/powerpoint/2010/main" val="2041350485"/>
              </p:ext>
            </p:extLst>
          </p:nvPr>
        </p:nvGraphicFramePr>
        <p:xfrm>
          <a:off x="616268" y="1348296"/>
          <a:ext cx="11575732" cy="5307006"/>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7F4BFDAD-C2E0-8CB1-3E9B-171981CD9BA6}"/>
              </a:ext>
            </a:extLst>
          </p:cNvPr>
          <p:cNvSpPr>
            <a:spLocks noGrp="1" noRot="1" noMove="1" noResize="1" noEditPoints="1" noAdjustHandles="1" noChangeArrowheads="1" noChangeShapeType="1"/>
          </p:cNvSpPr>
          <p:nvPr/>
        </p:nvSpPr>
        <p:spPr>
          <a:xfrm>
            <a:off x="8523505" y="4682100"/>
            <a:ext cx="228607" cy="23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7202937-50FA-B7A8-54AD-148C5B613CDD}"/>
              </a:ext>
            </a:extLst>
          </p:cNvPr>
          <p:cNvSpPr>
            <a:spLocks noGrp="1" noRot="1" noMove="1" noResize="1" noEditPoints="1" noAdjustHandles="1" noChangeArrowheads="1" noChangeShapeType="1"/>
          </p:cNvSpPr>
          <p:nvPr/>
        </p:nvSpPr>
        <p:spPr>
          <a:xfrm>
            <a:off x="8556162" y="4035251"/>
            <a:ext cx="144000" cy="23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95691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Burundi: Products discarded in the past 24 months</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results</a:t>
            </a:r>
            <a:endParaRPr lang="en-GB" dirty="0"/>
          </a:p>
        </p:txBody>
      </p:sp>
      <p:graphicFrame>
        <p:nvGraphicFramePr>
          <p:cNvPr id="3" name="Chart 2">
            <a:extLst>
              <a:ext uri="{FF2B5EF4-FFF2-40B4-BE49-F238E27FC236}">
                <a16:creationId xmlns:a16="http://schemas.microsoft.com/office/drawing/2014/main" id="{B40D1DE4-B471-5747-F9CF-9D6ABF7A9112}"/>
              </a:ext>
            </a:extLst>
          </p:cNvPr>
          <p:cNvGraphicFramePr>
            <a:graphicFrameLocks/>
          </p:cNvGraphicFramePr>
          <p:nvPr>
            <p:extLst>
              <p:ext uri="{D42A27DB-BD31-4B8C-83A1-F6EECF244321}">
                <p14:modId xmlns:p14="http://schemas.microsoft.com/office/powerpoint/2010/main" val="4030929343"/>
              </p:ext>
            </p:extLst>
          </p:nvPr>
        </p:nvGraphicFramePr>
        <p:xfrm>
          <a:off x="616268" y="1516564"/>
          <a:ext cx="11401561" cy="513873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20883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Burundi: Disposal routes</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results</a:t>
            </a:r>
            <a:endParaRPr lang="en-GB" dirty="0"/>
          </a:p>
        </p:txBody>
      </p:sp>
      <p:graphicFrame>
        <p:nvGraphicFramePr>
          <p:cNvPr id="5" name="Table 4">
            <a:extLst>
              <a:ext uri="{FF2B5EF4-FFF2-40B4-BE49-F238E27FC236}">
                <a16:creationId xmlns:a16="http://schemas.microsoft.com/office/drawing/2014/main" id="{92A88C6B-F704-7025-817A-5275066DC063}"/>
              </a:ext>
            </a:extLst>
          </p:cNvPr>
          <p:cNvGraphicFramePr>
            <a:graphicFrameLocks noGrp="1"/>
          </p:cNvGraphicFramePr>
          <p:nvPr>
            <p:extLst>
              <p:ext uri="{D42A27DB-BD31-4B8C-83A1-F6EECF244321}">
                <p14:modId xmlns:p14="http://schemas.microsoft.com/office/powerpoint/2010/main" val="346673807"/>
              </p:ext>
            </p:extLst>
          </p:nvPr>
        </p:nvGraphicFramePr>
        <p:xfrm>
          <a:off x="300789" y="1348295"/>
          <a:ext cx="11778915" cy="5401847"/>
        </p:xfrm>
        <a:graphic>
          <a:graphicData uri="http://schemas.openxmlformats.org/drawingml/2006/table">
            <a:tbl>
              <a:tblPr firstRow="1" firstCol="1" bandRow="1">
                <a:tableStyleId>{5C22544A-7EE6-4342-B048-85BDC9FD1C3A}</a:tableStyleId>
              </a:tblPr>
              <a:tblGrid>
                <a:gridCol w="3883753">
                  <a:extLst>
                    <a:ext uri="{9D8B030D-6E8A-4147-A177-3AD203B41FA5}">
                      <a16:colId xmlns:a16="http://schemas.microsoft.com/office/drawing/2014/main" val="3779992657"/>
                    </a:ext>
                  </a:extLst>
                </a:gridCol>
                <a:gridCol w="1301858">
                  <a:extLst>
                    <a:ext uri="{9D8B030D-6E8A-4147-A177-3AD203B41FA5}">
                      <a16:colId xmlns:a16="http://schemas.microsoft.com/office/drawing/2014/main" val="1900528414"/>
                    </a:ext>
                  </a:extLst>
                </a:gridCol>
                <a:gridCol w="1363851">
                  <a:extLst>
                    <a:ext uri="{9D8B030D-6E8A-4147-A177-3AD203B41FA5}">
                      <a16:colId xmlns:a16="http://schemas.microsoft.com/office/drawing/2014/main" val="1349042250"/>
                    </a:ext>
                  </a:extLst>
                </a:gridCol>
                <a:gridCol w="1532895">
                  <a:extLst>
                    <a:ext uri="{9D8B030D-6E8A-4147-A177-3AD203B41FA5}">
                      <a16:colId xmlns:a16="http://schemas.microsoft.com/office/drawing/2014/main" val="1920756432"/>
                    </a:ext>
                  </a:extLst>
                </a:gridCol>
                <a:gridCol w="1783742">
                  <a:extLst>
                    <a:ext uri="{9D8B030D-6E8A-4147-A177-3AD203B41FA5}">
                      <a16:colId xmlns:a16="http://schemas.microsoft.com/office/drawing/2014/main" val="2168721301"/>
                    </a:ext>
                  </a:extLst>
                </a:gridCol>
                <a:gridCol w="1912816">
                  <a:extLst>
                    <a:ext uri="{9D8B030D-6E8A-4147-A177-3AD203B41FA5}">
                      <a16:colId xmlns:a16="http://schemas.microsoft.com/office/drawing/2014/main" val="4255660364"/>
                    </a:ext>
                  </a:extLst>
                </a:gridCol>
              </a:tblGrid>
              <a:tr h="1083870">
                <a:tc>
                  <a:txBody>
                    <a:bodyPr/>
                    <a:lstStyle/>
                    <a:p>
                      <a:pPr marR="255905" algn="ctr">
                        <a:lnSpc>
                          <a:spcPct val="150000"/>
                        </a:lnSpc>
                      </a:pPr>
                      <a:r>
                        <a:rPr lang="en-US" sz="1400" dirty="0">
                          <a:effectLst/>
                          <a:latin typeface="Avenir Next LT Pro" panose="020B0504020202020204" pitchFamily="34" charset="0"/>
                        </a:rPr>
                        <a:t>Disposal route</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dirty="0">
                          <a:effectLst/>
                          <a:latin typeface="Avenir Next LT Pro" panose="020B0504020202020204" pitchFamily="34" charset="0"/>
                        </a:rPr>
                        <a:t>Mobile phones</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dirty="0">
                          <a:effectLst/>
                          <a:latin typeface="Avenir Next LT Pro" panose="020B0504020202020204" pitchFamily="34" charset="0"/>
                        </a:rPr>
                        <a:t>Personal Care equipment</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dirty="0">
                          <a:effectLst/>
                          <a:latin typeface="Avenir Next LT Pro" panose="020B0504020202020204" pitchFamily="34" charset="0"/>
                        </a:rPr>
                        <a:t>Flat Display Panel TVs</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dirty="0">
                          <a:effectLst/>
                          <a:latin typeface="Avenir Next LT Pro" panose="020B0504020202020204" pitchFamily="34" charset="0"/>
                        </a:rPr>
                        <a:t>Kitchen equipment </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dirty="0">
                          <a:effectLst/>
                          <a:latin typeface="Avenir Next LT Pro" panose="020B0504020202020204" pitchFamily="34" charset="0"/>
                        </a:rPr>
                        <a:t>Equipment for food preparation</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extLst>
                  <a:ext uri="{0D108BD9-81ED-4DB2-BD59-A6C34878D82A}">
                    <a16:rowId xmlns:a16="http://schemas.microsoft.com/office/drawing/2014/main" val="1400930994"/>
                  </a:ext>
                </a:extLst>
              </a:tr>
              <a:tr h="585315">
                <a:tc>
                  <a:txBody>
                    <a:bodyPr/>
                    <a:lstStyle/>
                    <a:p>
                      <a:pPr marR="255905" algn="l">
                        <a:lnSpc>
                          <a:spcPct val="150000"/>
                        </a:lnSpc>
                      </a:pPr>
                      <a:r>
                        <a:rPr lang="en-US" sz="1400" dirty="0">
                          <a:effectLst/>
                          <a:latin typeface="Avenir Next LT Pro" panose="020B0504020202020204" pitchFamily="34" charset="0"/>
                        </a:rPr>
                        <a:t>Picked up from home by the company that sold me the product</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2%</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1%</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4%</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extLst>
                  <a:ext uri="{0D108BD9-81ED-4DB2-BD59-A6C34878D82A}">
                    <a16:rowId xmlns:a16="http://schemas.microsoft.com/office/drawing/2014/main" val="398987783"/>
                  </a:ext>
                </a:extLst>
              </a:tr>
              <a:tr h="381825">
                <a:tc>
                  <a:txBody>
                    <a:bodyPr/>
                    <a:lstStyle/>
                    <a:p>
                      <a:pPr marR="255905" algn="l">
                        <a:lnSpc>
                          <a:spcPct val="150000"/>
                        </a:lnSpc>
                      </a:pPr>
                      <a:r>
                        <a:rPr lang="en-US" sz="1400" dirty="0">
                          <a:effectLst/>
                          <a:latin typeface="Avenir Next LT Pro" panose="020B0504020202020204" pitchFamily="34" charset="0"/>
                        </a:rPr>
                        <a:t>Collected by door-to-door worker</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b="1" dirty="0">
                          <a:effectLst/>
                          <a:latin typeface="Avenir Next LT Pro" panose="020B0504020202020204" pitchFamily="34" charset="0"/>
                        </a:rPr>
                        <a:t>17%</a:t>
                      </a:r>
                      <a:endParaRPr lang="en-GB" sz="1400" b="1"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10%</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20%</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11%</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extLst>
                  <a:ext uri="{0D108BD9-81ED-4DB2-BD59-A6C34878D82A}">
                    <a16:rowId xmlns:a16="http://schemas.microsoft.com/office/drawing/2014/main" val="980795240"/>
                  </a:ext>
                </a:extLst>
              </a:tr>
              <a:tr h="273547">
                <a:tc>
                  <a:txBody>
                    <a:bodyPr/>
                    <a:lstStyle/>
                    <a:p>
                      <a:pPr marR="255905" algn="l">
                        <a:lnSpc>
                          <a:spcPct val="150000"/>
                        </a:lnSpc>
                      </a:pPr>
                      <a:r>
                        <a:rPr lang="en-US" sz="1400" dirty="0">
                          <a:effectLst/>
                          <a:latin typeface="Avenir Next LT Pro" panose="020B0504020202020204" pitchFamily="34" charset="0"/>
                        </a:rPr>
                        <a:t>Sold online</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3%</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extLst>
                  <a:ext uri="{0D108BD9-81ED-4DB2-BD59-A6C34878D82A}">
                    <a16:rowId xmlns:a16="http://schemas.microsoft.com/office/drawing/2014/main" val="1140504880"/>
                  </a:ext>
                </a:extLst>
              </a:tr>
              <a:tr h="381825">
                <a:tc>
                  <a:txBody>
                    <a:bodyPr/>
                    <a:lstStyle/>
                    <a:p>
                      <a:pPr marR="255905" algn="l">
                        <a:lnSpc>
                          <a:spcPct val="150000"/>
                        </a:lnSpc>
                      </a:pPr>
                      <a:r>
                        <a:rPr lang="en-US" sz="1400">
                          <a:effectLst/>
                          <a:latin typeface="Avenir Next LT Pro" panose="020B0504020202020204" pitchFamily="34" charset="0"/>
                        </a:rPr>
                        <a:t>Sold to a refurbisher or repair shop</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b="1" dirty="0">
                          <a:effectLst/>
                          <a:latin typeface="Avenir Next LT Pro" panose="020B0504020202020204" pitchFamily="34" charset="0"/>
                        </a:rPr>
                        <a:t>21%</a:t>
                      </a:r>
                      <a:endParaRPr lang="en-GB" sz="1400" b="1"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0%</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20%</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2%</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19%</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extLst>
                  <a:ext uri="{0D108BD9-81ED-4DB2-BD59-A6C34878D82A}">
                    <a16:rowId xmlns:a16="http://schemas.microsoft.com/office/drawing/2014/main" val="691141577"/>
                  </a:ext>
                </a:extLst>
              </a:tr>
              <a:tr h="581770">
                <a:tc>
                  <a:txBody>
                    <a:bodyPr/>
                    <a:lstStyle/>
                    <a:p>
                      <a:pPr marR="255905" algn="l">
                        <a:lnSpc>
                          <a:spcPct val="150000"/>
                        </a:lnSpc>
                      </a:pPr>
                      <a:r>
                        <a:rPr lang="en-US" sz="1400" dirty="0">
                          <a:effectLst/>
                          <a:latin typeface="Avenir Next LT Pro" panose="020B0504020202020204" pitchFamily="34" charset="0"/>
                        </a:rPr>
                        <a:t>Disposed of in the mixed municipal solid waste bin</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13%</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b="1" dirty="0">
                          <a:effectLst/>
                          <a:latin typeface="Avenir Next LT Pro" panose="020B0504020202020204" pitchFamily="34" charset="0"/>
                        </a:rPr>
                        <a:t>49%</a:t>
                      </a:r>
                      <a:endParaRPr lang="en-GB" sz="1400" b="1"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20%</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b="1">
                          <a:effectLst/>
                          <a:latin typeface="Avenir Next LT Pro" panose="020B0504020202020204" pitchFamily="34" charset="0"/>
                        </a:rPr>
                        <a:t>51%</a:t>
                      </a:r>
                      <a:endParaRPr lang="en-GB" sz="1400" b="1">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b="1" dirty="0">
                          <a:effectLst/>
                          <a:latin typeface="Avenir Next LT Pro" panose="020B0504020202020204" pitchFamily="34" charset="0"/>
                        </a:rPr>
                        <a:t>30%</a:t>
                      </a:r>
                      <a:endParaRPr lang="en-GB" sz="1400" b="1"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extLst>
                  <a:ext uri="{0D108BD9-81ED-4DB2-BD59-A6C34878D82A}">
                    <a16:rowId xmlns:a16="http://schemas.microsoft.com/office/drawing/2014/main" val="4039508191"/>
                  </a:ext>
                </a:extLst>
              </a:tr>
              <a:tr h="889991">
                <a:tc>
                  <a:txBody>
                    <a:bodyPr/>
                    <a:lstStyle/>
                    <a:p>
                      <a:pPr marR="255905" algn="l">
                        <a:lnSpc>
                          <a:spcPct val="150000"/>
                        </a:lnSpc>
                      </a:pPr>
                      <a:r>
                        <a:rPr lang="en-US" sz="1400" dirty="0">
                          <a:effectLst/>
                          <a:latin typeface="Avenir Next LT Pro" panose="020B0504020202020204" pitchFamily="34" charset="0"/>
                        </a:rPr>
                        <a:t>Brought to an e-waste collection center or County designated drop off point</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7%</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19%</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14%</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4%</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extLst>
                  <a:ext uri="{0D108BD9-81ED-4DB2-BD59-A6C34878D82A}">
                    <a16:rowId xmlns:a16="http://schemas.microsoft.com/office/drawing/2014/main" val="3896062693"/>
                  </a:ext>
                </a:extLst>
              </a:tr>
              <a:tr h="581770">
                <a:tc>
                  <a:txBody>
                    <a:bodyPr/>
                    <a:lstStyle/>
                    <a:p>
                      <a:pPr marR="255905" algn="l">
                        <a:lnSpc>
                          <a:spcPct val="150000"/>
                        </a:lnSpc>
                      </a:pPr>
                      <a:r>
                        <a:rPr lang="en-US" sz="1400" dirty="0">
                          <a:effectLst/>
                          <a:latin typeface="Avenir Next LT Pro" panose="020B0504020202020204" pitchFamily="34" charset="0"/>
                        </a:rPr>
                        <a:t>Picked up by an e-waste collection center</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4%</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2%</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extLst>
                  <a:ext uri="{0D108BD9-81ED-4DB2-BD59-A6C34878D82A}">
                    <a16:rowId xmlns:a16="http://schemas.microsoft.com/office/drawing/2014/main" val="713654828"/>
                  </a:ext>
                </a:extLst>
              </a:tr>
              <a:tr h="273547">
                <a:tc>
                  <a:txBody>
                    <a:bodyPr/>
                    <a:lstStyle/>
                    <a:p>
                      <a:pPr marR="255905" algn="l">
                        <a:lnSpc>
                          <a:spcPct val="150000"/>
                        </a:lnSpc>
                      </a:pPr>
                      <a:r>
                        <a:rPr lang="en-US" sz="1400" dirty="0">
                          <a:effectLst/>
                          <a:latin typeface="Avenir Next LT Pro" panose="020B0504020202020204" pitchFamily="34" charset="0"/>
                        </a:rPr>
                        <a:t>Donated</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10%</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tc>
                  <a:txBody>
                    <a:bodyPr/>
                    <a:lstStyle/>
                    <a:p>
                      <a:pPr algn="ctr"/>
                      <a:endParaRPr lang="en-GB" sz="1400">
                        <a:effectLst/>
                        <a:latin typeface="Avenir Next LT Pro" panose="020B0504020202020204" pitchFamily="34" charset="0"/>
                        <a:cs typeface="Arial" panose="020B0604020202020204" pitchFamily="34"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1%</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7%</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extLst>
                  <a:ext uri="{0D108BD9-81ED-4DB2-BD59-A6C34878D82A}">
                    <a16:rowId xmlns:a16="http://schemas.microsoft.com/office/drawing/2014/main" val="2024277185"/>
                  </a:ext>
                </a:extLst>
              </a:tr>
              <a:tr h="273547">
                <a:tc>
                  <a:txBody>
                    <a:bodyPr/>
                    <a:lstStyle/>
                    <a:p>
                      <a:pPr marR="255905" algn="l">
                        <a:lnSpc>
                          <a:spcPct val="150000"/>
                        </a:lnSpc>
                      </a:pPr>
                      <a:r>
                        <a:rPr lang="en-US" sz="1400" dirty="0">
                          <a:effectLst/>
                          <a:latin typeface="Avenir Next LT Pro" panose="020B0504020202020204" pitchFamily="34" charset="0"/>
                        </a:rPr>
                        <a:t>Other</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27%</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15%</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40%</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a:effectLst/>
                          <a:latin typeface="Avenir Next LT Pro" panose="020B0504020202020204" pitchFamily="34" charset="0"/>
                        </a:rPr>
                        <a:t>14%</a:t>
                      </a:r>
                      <a:endParaRPr lang="en-GB" sz="140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tc>
                  <a:txBody>
                    <a:bodyPr/>
                    <a:lstStyle/>
                    <a:p>
                      <a:pPr marR="255905" algn="ctr">
                        <a:lnSpc>
                          <a:spcPct val="150000"/>
                        </a:lnSpc>
                      </a:pPr>
                      <a:r>
                        <a:rPr lang="en-US" sz="1400" dirty="0">
                          <a:effectLst/>
                          <a:latin typeface="Avenir Next LT Pro" panose="020B0504020202020204" pitchFamily="34" charset="0"/>
                        </a:rPr>
                        <a:t>41%</a:t>
                      </a:r>
                      <a:endParaRPr lang="en-GB" sz="1400" dirty="0">
                        <a:solidFill>
                          <a:srgbClr val="40404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51099" marR="51099" marT="0" marB="0"/>
                </a:tc>
                <a:extLst>
                  <a:ext uri="{0D108BD9-81ED-4DB2-BD59-A6C34878D82A}">
                    <a16:rowId xmlns:a16="http://schemas.microsoft.com/office/drawing/2014/main" val="1864506840"/>
                  </a:ext>
                </a:extLst>
              </a:tr>
            </a:tbl>
          </a:graphicData>
        </a:graphic>
      </p:graphicFrame>
    </p:spTree>
    <p:custDataLst>
      <p:tags r:id="rId1"/>
    </p:custDataLst>
    <p:extLst>
      <p:ext uri="{BB962C8B-B14F-4D97-AF65-F5344CB8AC3E}">
        <p14:creationId xmlns:p14="http://schemas.microsoft.com/office/powerpoint/2010/main" val="238670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E-waste generated: Kenya</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E-waste Toolkit</a:t>
            </a:r>
            <a:endParaRPr lang="en-GB" dirty="0"/>
          </a:p>
        </p:txBody>
      </p:sp>
      <p:graphicFrame>
        <p:nvGraphicFramePr>
          <p:cNvPr id="6" name="Chart 5" title="WEEE generated">
            <a:extLst>
              <a:ext uri="{FF2B5EF4-FFF2-40B4-BE49-F238E27FC236}">
                <a16:creationId xmlns:a16="http://schemas.microsoft.com/office/drawing/2014/main" id="{00000000-0008-0000-0700-000002000000}"/>
              </a:ext>
            </a:extLst>
          </p:cNvPr>
          <p:cNvGraphicFramePr/>
          <p:nvPr>
            <p:extLst>
              <p:ext uri="{D42A27DB-BD31-4B8C-83A1-F6EECF244321}">
                <p14:modId xmlns:p14="http://schemas.microsoft.com/office/powerpoint/2010/main" val="2653596514"/>
              </p:ext>
            </p:extLst>
          </p:nvPr>
        </p:nvGraphicFramePr>
        <p:xfrm>
          <a:off x="304801" y="1348294"/>
          <a:ext cx="11678652" cy="550970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95574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E-waste generated: Burundi</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E-waste Toolkit</a:t>
            </a:r>
            <a:endParaRPr lang="en-GB" dirty="0"/>
          </a:p>
        </p:txBody>
      </p:sp>
      <p:graphicFrame>
        <p:nvGraphicFramePr>
          <p:cNvPr id="3" name="Chart 2" title="WEEE generated">
            <a:extLst>
              <a:ext uri="{FF2B5EF4-FFF2-40B4-BE49-F238E27FC236}">
                <a16:creationId xmlns:a16="http://schemas.microsoft.com/office/drawing/2014/main" id="{00000000-0008-0000-0700-000002000000}"/>
              </a:ext>
            </a:extLst>
          </p:cNvPr>
          <p:cNvGraphicFramePr/>
          <p:nvPr>
            <p:extLst>
              <p:ext uri="{D42A27DB-BD31-4B8C-83A1-F6EECF244321}">
                <p14:modId xmlns:p14="http://schemas.microsoft.com/office/powerpoint/2010/main" val="3008340507"/>
              </p:ext>
            </p:extLst>
          </p:nvPr>
        </p:nvGraphicFramePr>
        <p:xfrm>
          <a:off x="616267" y="1451610"/>
          <a:ext cx="11431353" cy="540639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69945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AC2ED3-0EEE-847F-5279-1653D5171A47}"/>
              </a:ext>
            </a:extLst>
          </p:cNvPr>
          <p:cNvSpPr>
            <a:spLocks noGrp="1"/>
          </p:cNvSpPr>
          <p:nvPr>
            <p:ph idx="1"/>
          </p:nvPr>
        </p:nvSpPr>
        <p:spPr>
          <a:xfrm>
            <a:off x="2608697" y="1816887"/>
            <a:ext cx="8875547" cy="4370553"/>
          </a:xfrm>
        </p:spPr>
        <p:txBody>
          <a:bodyPr/>
          <a:lstStyle/>
          <a:p>
            <a:pPr marL="285750" indent="-285750">
              <a:lnSpc>
                <a:spcPct val="115000"/>
              </a:lnSpc>
              <a:spcBef>
                <a:spcPts val="200"/>
              </a:spcBef>
              <a:spcAft>
                <a:spcPts val="200"/>
              </a:spcAft>
              <a:buClr>
                <a:srgbClr val="333333"/>
              </a:buClr>
            </a:pPr>
            <a:r>
              <a:rPr lang="en-US" sz="1700" u="none" strike="noStrike" dirty="0">
                <a:effectLst/>
                <a:ea typeface="Times New Roman" panose="02020603050405020304" pitchFamily="18" charset="0"/>
                <a:cs typeface="Calibri" panose="020F0502020204030204" pitchFamily="34" charset="0"/>
              </a:rPr>
              <a:t>Important to use in-country field teams, especially for local languages. Team training and mock interviews were important for the pilots.</a:t>
            </a:r>
            <a:endParaRPr lang="en-GB" sz="1700" u="none" strike="noStrike" dirty="0">
              <a:effectLst/>
              <a:ea typeface="Times New Roman" panose="02020603050405020304" pitchFamily="18" charset="0"/>
              <a:cs typeface="Times New Roman" panose="02020603050405020304" pitchFamily="18" charset="0"/>
            </a:endParaRPr>
          </a:p>
          <a:p>
            <a:pPr marL="285750" indent="-285750">
              <a:lnSpc>
                <a:spcPct val="115000"/>
              </a:lnSpc>
              <a:spcBef>
                <a:spcPts val="200"/>
              </a:spcBef>
              <a:spcAft>
                <a:spcPts val="200"/>
              </a:spcAft>
              <a:buClr>
                <a:srgbClr val="333333"/>
              </a:buClr>
            </a:pPr>
            <a:r>
              <a:rPr lang="en-US" sz="1700" dirty="0">
                <a:ea typeface="Times New Roman" panose="02020603050405020304" pitchFamily="18" charset="0"/>
                <a:cs typeface="Calibri" panose="020F0502020204030204" pitchFamily="34" charset="0"/>
              </a:rPr>
              <a:t>I</a:t>
            </a:r>
            <a:r>
              <a:rPr lang="en-US" sz="1700" u="none" strike="noStrike" dirty="0">
                <a:effectLst/>
                <a:ea typeface="Times New Roman" panose="02020603050405020304" pitchFamily="18" charset="0"/>
                <a:cs typeface="Calibri" panose="020F0502020204030204" pitchFamily="34" charset="0"/>
              </a:rPr>
              <a:t>nform the population e.g. radio, TV, newspaper so they are aware that a survey is going on.</a:t>
            </a:r>
          </a:p>
          <a:p>
            <a:pPr marL="285750" indent="-285750">
              <a:lnSpc>
                <a:spcPct val="115000"/>
              </a:lnSpc>
              <a:spcBef>
                <a:spcPts val="200"/>
              </a:spcBef>
              <a:spcAft>
                <a:spcPts val="200"/>
              </a:spcAft>
              <a:buClr>
                <a:srgbClr val="333333"/>
              </a:buClr>
            </a:pPr>
            <a:r>
              <a:rPr lang="en-US" sz="1700" u="none" strike="noStrike" dirty="0">
                <a:effectLst/>
                <a:ea typeface="Times New Roman" panose="02020603050405020304" pitchFamily="18" charset="0"/>
                <a:cs typeface="Calibri" panose="020F0502020204030204" pitchFamily="34" charset="0"/>
              </a:rPr>
              <a:t>Ensure robust data collection methods, storage and back-up plans to avoid loss of data. </a:t>
            </a:r>
            <a:endParaRPr lang="en-US" sz="1700" dirty="0">
              <a:ea typeface="Times New Roman" panose="02020603050405020304" pitchFamily="18" charset="0"/>
              <a:cs typeface="Calibri" panose="020F0502020204030204" pitchFamily="34" charset="0"/>
            </a:endParaRPr>
          </a:p>
          <a:p>
            <a:pPr marL="742950" lvl="1" indent="-285750">
              <a:lnSpc>
                <a:spcPct val="115000"/>
              </a:lnSpc>
              <a:spcBef>
                <a:spcPts val="200"/>
              </a:spcBef>
              <a:spcAft>
                <a:spcPts val="200"/>
              </a:spcAft>
              <a:buClr>
                <a:srgbClr val="333333"/>
              </a:buClr>
            </a:pPr>
            <a:r>
              <a:rPr lang="en-US" sz="1600" u="none" strike="noStrike" dirty="0">
                <a:effectLst/>
                <a:ea typeface="Times New Roman" panose="02020603050405020304" pitchFamily="18" charset="0"/>
                <a:cs typeface="Calibri" panose="020F0502020204030204" pitchFamily="34" charset="0"/>
              </a:rPr>
              <a:t>Data from one question was lost but due to having recordings and call back numbers, the data was recoverable. </a:t>
            </a:r>
            <a:endParaRPr lang="en-GB" sz="1600" u="none" strike="noStrike" dirty="0">
              <a:effectLst/>
              <a:ea typeface="Times New Roman" panose="02020603050405020304" pitchFamily="18" charset="0"/>
              <a:cs typeface="Times New Roman" panose="02020603050405020304" pitchFamily="18" charset="0"/>
            </a:endParaRPr>
          </a:p>
          <a:p>
            <a:pPr marL="285750" indent="-285750">
              <a:lnSpc>
                <a:spcPct val="115000"/>
              </a:lnSpc>
              <a:spcBef>
                <a:spcPts val="200"/>
              </a:spcBef>
              <a:spcAft>
                <a:spcPts val="200"/>
              </a:spcAft>
              <a:buClr>
                <a:srgbClr val="333333"/>
              </a:buClr>
            </a:pPr>
            <a:r>
              <a:rPr lang="en-US" sz="1700" u="none" strike="noStrike" dirty="0">
                <a:effectLst/>
                <a:ea typeface="Times New Roman" panose="02020603050405020304" pitchFamily="18" charset="0"/>
                <a:cs typeface="Calibri" panose="020F0502020204030204" pitchFamily="34" charset="0"/>
              </a:rPr>
              <a:t>It was flagged that some survey participants in Burundi initially interpretated ‘personal care equipment’ as non-EEE products like combs and toothbrushes. </a:t>
            </a:r>
          </a:p>
          <a:p>
            <a:pPr marL="742950" lvl="1" indent="-285750">
              <a:lnSpc>
                <a:spcPct val="115000"/>
              </a:lnSpc>
              <a:spcBef>
                <a:spcPts val="200"/>
              </a:spcBef>
              <a:spcAft>
                <a:spcPts val="200"/>
              </a:spcAft>
              <a:buClr>
                <a:srgbClr val="333333"/>
              </a:buClr>
            </a:pPr>
            <a:r>
              <a:rPr lang="en-US" sz="1600" dirty="0">
                <a:ea typeface="Times New Roman" panose="02020603050405020304" pitchFamily="18" charset="0"/>
                <a:cs typeface="Calibri" panose="020F0502020204030204" pitchFamily="34" charset="0"/>
              </a:rPr>
              <a:t>V</a:t>
            </a:r>
            <a:r>
              <a:rPr lang="en-US" sz="1600" u="none" strike="noStrike" dirty="0">
                <a:effectLst/>
                <a:ea typeface="Times New Roman" panose="02020603050405020304" pitchFamily="18" charset="0"/>
                <a:cs typeface="Calibri" panose="020F0502020204030204" pitchFamily="34" charset="0"/>
              </a:rPr>
              <a:t>isual aids of the different categories and continuously reinforcing that the focus of the survey is on EEE would help present this issue arising in the future.</a:t>
            </a:r>
          </a:p>
          <a:p>
            <a:pPr marL="285750" indent="-285750">
              <a:lnSpc>
                <a:spcPct val="115000"/>
              </a:lnSpc>
              <a:spcBef>
                <a:spcPts val="200"/>
              </a:spcBef>
              <a:spcAft>
                <a:spcPts val="200"/>
              </a:spcAft>
              <a:buClr>
                <a:srgbClr val="333333"/>
              </a:buClr>
            </a:pPr>
            <a:r>
              <a:rPr lang="en-US" sz="1700" u="none" strike="noStrike" dirty="0">
                <a:effectLst/>
                <a:ea typeface="Times New Roman" panose="02020603050405020304" pitchFamily="18" charset="0"/>
                <a:cs typeface="Calibri" panose="020F0502020204030204" pitchFamily="34" charset="0"/>
              </a:rPr>
              <a:t>Import to not double count EEE such as mobile phones in household and business surveys -  add ‘is this for your home or business only use?’</a:t>
            </a:r>
          </a:p>
          <a:p>
            <a:pPr marL="91440" indent="0">
              <a:buNone/>
            </a:pPr>
            <a:endParaRPr lang="en-GB" sz="1700" dirty="0"/>
          </a:p>
        </p:txBody>
      </p:sp>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Lessons learned and conclusions</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Lessons learned and conclusions</a:t>
            </a:r>
            <a:endParaRPr lang="en-GB" dirty="0"/>
          </a:p>
        </p:txBody>
      </p:sp>
      <p:pic>
        <p:nvPicPr>
          <p:cNvPr id="6" name="Picture 5" descr="A picture containing electronics, circuit&#10;&#10;Description automatically generated">
            <a:extLst>
              <a:ext uri="{FF2B5EF4-FFF2-40B4-BE49-F238E27FC236}">
                <a16:creationId xmlns:a16="http://schemas.microsoft.com/office/drawing/2014/main" id="{44AF100D-41E1-6C09-966B-4BE69EF89D74}"/>
              </a:ext>
            </a:extLst>
          </p:cNvPr>
          <p:cNvPicPr>
            <a:picLocks noChangeAspect="1"/>
          </p:cNvPicPr>
          <p:nvPr/>
        </p:nvPicPr>
        <p:blipFill rotWithShape="1">
          <a:blip r:embed="rId4">
            <a:extLst>
              <a:ext uri="{28A0092B-C50C-407E-A947-70E740481C1C}">
                <a14:useLocalDpi xmlns:a14="http://schemas.microsoft.com/office/drawing/2010/main" val="0"/>
              </a:ext>
            </a:extLst>
          </a:blip>
          <a:srcRect l="23507" r="52924"/>
          <a:stretch/>
        </p:blipFill>
        <p:spPr>
          <a:xfrm>
            <a:off x="-32274" y="0"/>
            <a:ext cx="2424518" cy="6858000"/>
          </a:xfrm>
          <a:prstGeom prst="rect">
            <a:avLst/>
          </a:prstGeom>
        </p:spPr>
      </p:pic>
    </p:spTree>
    <p:custDataLst>
      <p:tags r:id="rId1"/>
    </p:custDataLst>
    <p:extLst>
      <p:ext uri="{BB962C8B-B14F-4D97-AF65-F5344CB8AC3E}">
        <p14:creationId xmlns:p14="http://schemas.microsoft.com/office/powerpoint/2010/main" val="109149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40A3-FA65-4128-95C7-CA7E71EBDA6D}"/>
              </a:ext>
            </a:extLst>
          </p:cNvPr>
          <p:cNvSpPr>
            <a:spLocks noGrp="1"/>
          </p:cNvSpPr>
          <p:nvPr>
            <p:ph type="title"/>
          </p:nvPr>
        </p:nvSpPr>
        <p:spPr>
          <a:xfrm>
            <a:off x="2722712" y="849572"/>
            <a:ext cx="8123377" cy="1008103"/>
          </a:xfrm>
        </p:spPr>
        <p:txBody>
          <a:bodyPr/>
          <a:lstStyle/>
          <a:p>
            <a:r>
              <a:rPr lang="en-US" dirty="0">
                <a:solidFill>
                  <a:srgbClr val="00A1DE"/>
                </a:solidFill>
              </a:rPr>
              <a:t>Project background and objectives</a:t>
            </a:r>
          </a:p>
        </p:txBody>
      </p:sp>
      <p:sp>
        <p:nvSpPr>
          <p:cNvPr id="28" name="Oval 27" hidden="1">
            <a:extLst>
              <a:ext uri="{FF2B5EF4-FFF2-40B4-BE49-F238E27FC236}">
                <a16:creationId xmlns:a16="http://schemas.microsoft.com/office/drawing/2014/main" id="{CFDCE6FD-8611-4249-A4E4-A123571AEC1F}"/>
              </a:ext>
            </a:extLst>
          </p:cNvPr>
          <p:cNvSpPr/>
          <p:nvPr/>
        </p:nvSpPr>
        <p:spPr>
          <a:xfrm>
            <a:off x="328961" y="1393903"/>
            <a:ext cx="2129883" cy="21298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4" name="TextBox 3">
            <a:extLst>
              <a:ext uri="{FF2B5EF4-FFF2-40B4-BE49-F238E27FC236}">
                <a16:creationId xmlns:a16="http://schemas.microsoft.com/office/drawing/2014/main" id="{7E450E3D-4433-4E17-A571-872A356CF9CD}"/>
              </a:ext>
            </a:extLst>
          </p:cNvPr>
          <p:cNvSpPr txBox="1"/>
          <p:nvPr/>
        </p:nvSpPr>
        <p:spPr>
          <a:xfrm>
            <a:off x="2432726" y="5965005"/>
            <a:ext cx="1265514" cy="250646"/>
          </a:xfrm>
          <a:prstGeom prst="rect">
            <a:avLst/>
          </a:prstGeom>
          <a:noFill/>
        </p:spPr>
        <p:txBody>
          <a:bodyPr wrap="square" rtlCol="0">
            <a:spAutoFit/>
          </a:bodyPr>
          <a:lstStyle/>
          <a:p>
            <a:pPr algn="r">
              <a:lnSpc>
                <a:spcPts val="1300"/>
              </a:lnSpc>
              <a:spcBef>
                <a:spcPts val="600"/>
              </a:spcBef>
            </a:pPr>
            <a:r>
              <a:rPr lang="en-US" sz="1050" dirty="0">
                <a:solidFill>
                  <a:schemeClr val="bg2">
                    <a:lumMod val="25000"/>
                  </a:schemeClr>
                </a:solidFill>
                <a:latin typeface="Avenir Next LT Pro" panose="020B0504020202020204" pitchFamily="34" charset="0"/>
                <a:cs typeface="Arial" panose="020B0604020202020204" pitchFamily="34" charset="0"/>
              </a:rPr>
              <a:t>Project partners:</a:t>
            </a:r>
          </a:p>
        </p:txBody>
      </p:sp>
      <p:sp>
        <p:nvSpPr>
          <p:cNvPr id="53" name="Text Placeholder 7">
            <a:extLst>
              <a:ext uri="{FF2B5EF4-FFF2-40B4-BE49-F238E27FC236}">
                <a16:creationId xmlns:a16="http://schemas.microsoft.com/office/drawing/2014/main" id="{FC6DD9B1-7F10-41BC-84D6-C275BE4F96A1}"/>
              </a:ext>
            </a:extLst>
          </p:cNvPr>
          <p:cNvSpPr>
            <a:spLocks noGrp="1"/>
          </p:cNvSpPr>
          <p:nvPr>
            <p:ph type="body" sz="quarter" idx="10"/>
          </p:nvPr>
        </p:nvSpPr>
        <p:spPr>
          <a:xfrm>
            <a:off x="7562850" y="202698"/>
            <a:ext cx="4227997" cy="317500"/>
          </a:xfrm>
        </p:spPr>
        <p:txBody>
          <a:bodyPr/>
          <a:lstStyle/>
          <a:p>
            <a:r>
              <a:rPr lang="en-US" dirty="0"/>
              <a:t>Background</a:t>
            </a:r>
          </a:p>
        </p:txBody>
      </p:sp>
      <p:sp>
        <p:nvSpPr>
          <p:cNvPr id="54" name="TextBox 53">
            <a:extLst>
              <a:ext uri="{FF2B5EF4-FFF2-40B4-BE49-F238E27FC236}">
                <a16:creationId xmlns:a16="http://schemas.microsoft.com/office/drawing/2014/main" id="{B17C63BD-BDE5-4321-BF8C-9632F0BAB988}"/>
              </a:ext>
            </a:extLst>
          </p:cNvPr>
          <p:cNvSpPr txBox="1"/>
          <p:nvPr/>
        </p:nvSpPr>
        <p:spPr>
          <a:xfrm>
            <a:off x="2815389" y="1673009"/>
            <a:ext cx="871086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lumMod val="75000"/>
                    <a:lumOff val="25000"/>
                  </a:schemeClr>
                </a:solidFill>
                <a:latin typeface="Avenir Next LT Pro" panose="020B0504020202020204" pitchFamily="34" charset="0"/>
              </a:rPr>
              <a:t>Provide technical assistance to harmonize e-waste data collection. </a:t>
            </a:r>
          </a:p>
          <a:p>
            <a:pPr marL="742950" lvl="1" indent="-285750">
              <a:buFont typeface="Arial" panose="020B0604020202020204" pitchFamily="34" charset="0"/>
              <a:buChar char="•"/>
            </a:pPr>
            <a:r>
              <a:rPr lang="en-GB" sz="2000" dirty="0">
                <a:solidFill>
                  <a:srgbClr val="00A1DE"/>
                </a:solidFill>
                <a:latin typeface="Avenir Next LT Pro" panose="020B0504020202020204" pitchFamily="34" charset="0"/>
              </a:rPr>
              <a:t>Burundi, Kenya, Rwanda, South Sudan, Tanzania and Uganda.</a:t>
            </a:r>
            <a:endParaRPr lang="en-US" sz="2000" dirty="0">
              <a:solidFill>
                <a:srgbClr val="00A1DE"/>
              </a:solidFill>
              <a:latin typeface="Avenir Next LT Pro" panose="020B0504020202020204" pitchFamily="34" charset="0"/>
            </a:endParaRPr>
          </a:p>
          <a:p>
            <a:endParaRPr lang="en-US" sz="2000" dirty="0">
              <a:solidFill>
                <a:schemeClr val="tx1">
                  <a:lumMod val="75000"/>
                  <a:lumOff val="25000"/>
                </a:schemeClr>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lumMod val="75000"/>
                    <a:lumOff val="25000"/>
                  </a:schemeClr>
                </a:solidFill>
                <a:latin typeface="Avenir Next LT Pro" panose="020B0504020202020204" pitchFamily="34" charset="0"/>
              </a:rPr>
              <a:t>Support the </a:t>
            </a:r>
            <a:r>
              <a:rPr lang="en-GB" sz="2000" dirty="0">
                <a:solidFill>
                  <a:schemeClr val="tx1">
                    <a:lumMod val="75000"/>
                    <a:lumOff val="25000"/>
                  </a:schemeClr>
                </a:solidFill>
                <a:latin typeface="Avenir Next LT Pro" panose="020B0504020202020204" pitchFamily="34" charset="0"/>
              </a:rPr>
              <a:t>relevant strategic actions of the EACO Regional E-waste Management Strategy.</a:t>
            </a:r>
            <a:endParaRPr lang="en-US" sz="2000" dirty="0">
              <a:solidFill>
                <a:schemeClr val="tx1">
                  <a:lumMod val="75000"/>
                  <a:lumOff val="25000"/>
                </a:schemeClr>
              </a:solidFill>
              <a:latin typeface="Avenir Next LT Pro" panose="020B0504020202020204" pitchFamily="34" charset="0"/>
            </a:endParaRPr>
          </a:p>
          <a:p>
            <a:pPr marL="285750" indent="-285750">
              <a:buFont typeface="Arial" panose="020B0604020202020204" pitchFamily="34" charset="0"/>
              <a:buChar char="•"/>
            </a:pPr>
            <a:endParaRPr lang="en-US" sz="2000" dirty="0">
              <a:solidFill>
                <a:schemeClr val="tx1">
                  <a:lumMod val="75000"/>
                  <a:lumOff val="25000"/>
                </a:schemeClr>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lumMod val="75000"/>
                    <a:lumOff val="25000"/>
                  </a:schemeClr>
                </a:solidFill>
                <a:latin typeface="Avenir Next LT Pro" panose="020B0504020202020204" pitchFamily="34" charset="0"/>
              </a:rPr>
              <a:t>Sustain a regional e-waste database maintained by the EACO Secretariat.</a:t>
            </a:r>
          </a:p>
          <a:p>
            <a:pPr marL="285750" indent="-285750">
              <a:buFont typeface="Arial" panose="020B0604020202020204" pitchFamily="34" charset="0"/>
              <a:buChar char="•"/>
            </a:pPr>
            <a:endParaRPr lang="en-US" sz="2000" dirty="0">
              <a:solidFill>
                <a:schemeClr val="tx1">
                  <a:lumMod val="75000"/>
                  <a:lumOff val="25000"/>
                </a:schemeClr>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lumMod val="75000"/>
                    <a:lumOff val="25000"/>
                  </a:schemeClr>
                </a:solidFill>
                <a:latin typeface="Avenir Next LT Pro" panose="020B0504020202020204" pitchFamily="34" charset="0"/>
              </a:rPr>
              <a:t>Ensure continuation of previous e-waste data and statistics support provided by the Global E-waste Statistics Partnership in the region. </a:t>
            </a:r>
          </a:p>
          <a:p>
            <a:pPr marL="285750" indent="-285750">
              <a:buFont typeface="Arial" panose="020B0604020202020204" pitchFamily="34" charset="0"/>
              <a:buChar char="•"/>
            </a:pPr>
            <a:endParaRPr lang="en-US" sz="2000" dirty="0">
              <a:solidFill>
                <a:schemeClr val="tx1">
                  <a:lumMod val="75000"/>
                  <a:lumOff val="25000"/>
                </a:schemeClr>
              </a:solidFill>
              <a:latin typeface="Avenir Next LT Pro" panose="020B0504020202020204" pitchFamily="34" charset="0"/>
            </a:endParaRPr>
          </a:p>
          <a:p>
            <a:pPr marL="285750" indent="-285750">
              <a:buFont typeface="Arial" panose="020B0604020202020204" pitchFamily="34" charset="0"/>
              <a:buChar char="•"/>
            </a:pPr>
            <a:endParaRPr lang="en-GB" sz="2000" dirty="0">
              <a:solidFill>
                <a:schemeClr val="tx1">
                  <a:lumMod val="75000"/>
                  <a:lumOff val="25000"/>
                </a:schemeClr>
              </a:solidFill>
              <a:latin typeface="Avenir Next LT Pro" panose="020B0504020202020204" pitchFamily="34" charset="0"/>
            </a:endParaRPr>
          </a:p>
        </p:txBody>
      </p:sp>
      <p:pic>
        <p:nvPicPr>
          <p:cNvPr id="55" name="Picture 4" descr="ITU Logo">
            <a:extLst>
              <a:ext uri="{FF2B5EF4-FFF2-40B4-BE49-F238E27FC236}">
                <a16:creationId xmlns:a16="http://schemas.microsoft.com/office/drawing/2014/main" id="{9EE6C8F8-7226-403A-B0DE-EDCA0CC665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5389" y="6187583"/>
            <a:ext cx="539999" cy="540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F825D58D-491B-4184-B8B4-1D626EDB7732}"/>
              </a:ext>
            </a:extLst>
          </p:cNvPr>
          <p:cNvPicPr>
            <a:picLocks noChangeAspect="1"/>
          </p:cNvPicPr>
          <p:nvPr/>
        </p:nvPicPr>
        <p:blipFill>
          <a:blip r:embed="rId5"/>
          <a:stretch>
            <a:fillRect/>
          </a:stretch>
        </p:blipFill>
        <p:spPr>
          <a:xfrm>
            <a:off x="4868371" y="6138643"/>
            <a:ext cx="1543859" cy="666922"/>
          </a:xfrm>
          <a:prstGeom prst="rect">
            <a:avLst/>
          </a:prstGeom>
        </p:spPr>
      </p:pic>
      <p:pic>
        <p:nvPicPr>
          <p:cNvPr id="1026" name="Picture 2">
            <a:extLst>
              <a:ext uri="{FF2B5EF4-FFF2-40B4-BE49-F238E27FC236}">
                <a16:creationId xmlns:a16="http://schemas.microsoft.com/office/drawing/2014/main" id="{460DFFA1-406A-70DF-495D-5383EDF19A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6962" y="6075774"/>
            <a:ext cx="1319835" cy="7297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bout GESP">
            <a:extLst>
              <a:ext uri="{FF2B5EF4-FFF2-40B4-BE49-F238E27FC236}">
                <a16:creationId xmlns:a16="http://schemas.microsoft.com/office/drawing/2014/main" id="{33AE46AE-FF2B-1073-ED3D-8A1835B173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7318" y="6121574"/>
            <a:ext cx="955532" cy="716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role of semiconductors in tomorrow's technologies | Sponsored |  Chemistry World">
            <a:extLst>
              <a:ext uri="{FF2B5EF4-FFF2-40B4-BE49-F238E27FC236}">
                <a16:creationId xmlns:a16="http://schemas.microsoft.com/office/drawing/2014/main" id="{65120E4D-EBA5-D692-AEF9-2F61F929EC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8777" r="8122"/>
          <a:stretch/>
        </p:blipFill>
        <p:spPr bwMode="auto">
          <a:xfrm>
            <a:off x="0" y="0"/>
            <a:ext cx="2400303"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559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AC2ED3-0EEE-847F-5279-1653D5171A47}"/>
              </a:ext>
            </a:extLst>
          </p:cNvPr>
          <p:cNvSpPr>
            <a:spLocks noGrp="1"/>
          </p:cNvSpPr>
          <p:nvPr>
            <p:ph idx="1"/>
          </p:nvPr>
        </p:nvSpPr>
        <p:spPr>
          <a:xfrm>
            <a:off x="2608697" y="1816887"/>
            <a:ext cx="8984035" cy="5041113"/>
          </a:xfrm>
        </p:spPr>
        <p:txBody>
          <a:bodyPr/>
          <a:lstStyle/>
          <a:p>
            <a:pPr marL="285750" indent="-285750">
              <a:lnSpc>
                <a:spcPct val="115000"/>
              </a:lnSpc>
              <a:spcBef>
                <a:spcPts val="200"/>
              </a:spcBef>
              <a:spcAft>
                <a:spcPts val="200"/>
              </a:spcAft>
              <a:buClr>
                <a:srgbClr val="333333"/>
              </a:buClr>
            </a:pPr>
            <a:r>
              <a:rPr lang="en-US" dirty="0">
                <a:latin typeface="Calibri" panose="020F0502020204030204" pitchFamily="34" charset="0"/>
                <a:ea typeface="Times New Roman" panose="02020603050405020304" pitchFamily="18" charset="0"/>
                <a:cs typeface="Calibri" panose="020F0502020204030204" pitchFamily="34" charset="0"/>
              </a:rPr>
              <a:t>Challenging </a:t>
            </a: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to draw the line between micro businesses and a single person.</a:t>
            </a:r>
          </a:p>
          <a:p>
            <a:pPr marL="285750" indent="-285750">
              <a:lnSpc>
                <a:spcPct val="115000"/>
              </a:lnSpc>
              <a:spcBef>
                <a:spcPts val="200"/>
              </a:spcBef>
              <a:spcAft>
                <a:spcPts val="200"/>
              </a:spcAft>
              <a:buClr>
                <a:srgbClr val="333333"/>
              </a:buClr>
            </a:pPr>
            <a:r>
              <a:rPr lang="en-US" dirty="0">
                <a:latin typeface="Calibri" panose="020F0502020204030204" pitchFamily="34" charset="0"/>
                <a:ea typeface="Times New Roman" panose="02020603050405020304" pitchFamily="18" charset="0"/>
                <a:cs typeface="Calibri" panose="020F0502020204030204" pitchFamily="34" charset="0"/>
              </a:rPr>
              <a:t>Criticism of </a:t>
            </a: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CATI (telephone surveying) due to potential quality control issues.</a:t>
            </a:r>
          </a:p>
          <a:p>
            <a:pPr marL="742950" lvl="1" indent="-285750">
              <a:lnSpc>
                <a:spcPct val="115000"/>
              </a:lnSpc>
              <a:spcBef>
                <a:spcPts val="200"/>
              </a:spcBef>
              <a:spcAft>
                <a:spcPts val="200"/>
              </a:spcAft>
              <a:buClr>
                <a:srgbClr val="333333"/>
              </a:buClr>
            </a:pPr>
            <a:r>
              <a:rPr lang="en-US" dirty="0">
                <a:latin typeface="Calibri" panose="020F0502020204030204" pitchFamily="34" charset="0"/>
                <a:ea typeface="Times New Roman" panose="02020603050405020304" pitchFamily="18" charset="0"/>
                <a:cs typeface="Calibri" panose="020F0502020204030204" pitchFamily="34" charset="0"/>
              </a:rPr>
              <a:t>During </a:t>
            </a:r>
            <a:r>
              <a:rPr lang="en-US" u="none" strike="noStrike" dirty="0">
                <a:effectLst/>
                <a:latin typeface="Calibri" panose="020F0502020204030204" pitchFamily="34" charset="0"/>
                <a:ea typeface="Times New Roman" panose="02020603050405020304" pitchFamily="18" charset="0"/>
                <a:cs typeface="Calibri" panose="020F0502020204030204" pitchFamily="34" charset="0"/>
              </a:rPr>
              <a:t>COVID some NSOs adopted CATI and then compared to CAPI results and found them to be robust.</a:t>
            </a:r>
          </a:p>
          <a:p>
            <a:pPr marL="742950" lvl="1" indent="-285750">
              <a:lnSpc>
                <a:spcPct val="115000"/>
              </a:lnSpc>
              <a:spcBef>
                <a:spcPts val="200"/>
              </a:spcBef>
              <a:spcAft>
                <a:spcPts val="200"/>
              </a:spcAft>
              <a:buClr>
                <a:srgbClr val="333333"/>
              </a:buClr>
            </a:pPr>
            <a:r>
              <a:rPr lang="en-US" dirty="0">
                <a:latin typeface="Calibri" panose="020F0502020204030204" pitchFamily="34" charset="0"/>
                <a:ea typeface="Times New Roman" panose="02020603050405020304" pitchFamily="18" charset="0"/>
                <a:cs typeface="Calibri" panose="020F0502020204030204" pitchFamily="34" charset="0"/>
              </a:rPr>
              <a:t>T</a:t>
            </a:r>
            <a:r>
              <a:rPr lang="en-US" u="none" strike="noStrike" dirty="0">
                <a:effectLst/>
                <a:latin typeface="Calibri" panose="020F0502020204030204" pitchFamily="34" charset="0"/>
                <a:ea typeface="Times New Roman" panose="02020603050405020304" pitchFamily="18" charset="0"/>
                <a:cs typeface="Calibri" panose="020F0502020204030204" pitchFamily="34" charset="0"/>
              </a:rPr>
              <a:t>rade-off between cost and the numbers needed for robust statistics.</a:t>
            </a:r>
          </a:p>
          <a:p>
            <a:pPr marL="742950" lvl="1" indent="-285750">
              <a:lnSpc>
                <a:spcPct val="115000"/>
              </a:lnSpc>
              <a:spcBef>
                <a:spcPts val="200"/>
              </a:spcBef>
              <a:spcAft>
                <a:spcPts val="200"/>
              </a:spcAft>
              <a:buClr>
                <a:srgbClr val="333333"/>
              </a:buClr>
            </a:pPr>
            <a:r>
              <a:rPr lang="en-US" dirty="0">
                <a:latin typeface="Calibri" panose="020F0502020204030204" pitchFamily="34" charset="0"/>
                <a:ea typeface="Times New Roman" panose="02020603050405020304" pitchFamily="18" charset="0"/>
                <a:cs typeface="Calibri" panose="020F0502020204030204" pitchFamily="34" charset="0"/>
              </a:rPr>
              <a:t>N</a:t>
            </a:r>
            <a:r>
              <a:rPr lang="en-US" u="none" strike="noStrike" dirty="0">
                <a:effectLst/>
                <a:latin typeface="Calibri" panose="020F0502020204030204" pitchFamily="34" charset="0"/>
                <a:ea typeface="Times New Roman" panose="02020603050405020304" pitchFamily="18" charset="0"/>
                <a:cs typeface="Calibri" panose="020F0502020204030204" pitchFamily="34" charset="0"/>
              </a:rPr>
              <a:t>eed to acknowledge new technologies which makes other options other than in-person surveying an option. </a:t>
            </a:r>
          </a:p>
          <a:p>
            <a:pPr marL="742950" lvl="1" indent="-285750">
              <a:lnSpc>
                <a:spcPct val="115000"/>
              </a:lnSpc>
              <a:spcBef>
                <a:spcPts val="200"/>
              </a:spcBef>
              <a:spcAft>
                <a:spcPts val="200"/>
              </a:spcAft>
              <a:buClr>
                <a:srgbClr val="333333"/>
              </a:buClr>
            </a:pPr>
            <a:r>
              <a:rPr lang="en-US" dirty="0">
                <a:latin typeface="Calibri" panose="020F0502020204030204" pitchFamily="34" charset="0"/>
                <a:ea typeface="Times New Roman" panose="02020603050405020304" pitchFamily="18" charset="0"/>
                <a:cs typeface="Calibri" panose="020F0502020204030204" pitchFamily="34" charset="0"/>
              </a:rPr>
              <a:t>E</a:t>
            </a:r>
            <a:r>
              <a:rPr lang="en-US" u="none" strike="noStrike" dirty="0">
                <a:effectLst/>
                <a:latin typeface="Calibri" panose="020F0502020204030204" pitchFamily="34" charset="0"/>
                <a:ea typeface="Times New Roman" panose="02020603050405020304" pitchFamily="18" charset="0"/>
                <a:cs typeface="Calibri" panose="020F0502020204030204" pitchFamily="34" charset="0"/>
              </a:rPr>
              <a:t>very approach has its strengths and weaknesses, a lot of quality control happens (multi-media recoding, listening to 10% of calls, filtering out data or excluding participants if they have doubts). </a:t>
            </a:r>
            <a:endParaRPr lang="en-GB"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5000"/>
              </a:lnSpc>
              <a:spcBef>
                <a:spcPts val="200"/>
              </a:spcBef>
              <a:spcAft>
                <a:spcPts val="200"/>
              </a:spcAft>
              <a:buClr>
                <a:srgbClr val="333333"/>
              </a:buCl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Suggested to include a follow-up question for non-functioning EEE, it won’t automatically become e-waste – ‘Do you plan to repair this item in the future?’</a:t>
            </a:r>
          </a:p>
          <a:p>
            <a:pPr marL="285750" indent="-285750">
              <a:lnSpc>
                <a:spcPct val="115000"/>
              </a:lnSpc>
              <a:spcBef>
                <a:spcPts val="200"/>
              </a:spcBef>
              <a:spcAft>
                <a:spcPts val="200"/>
              </a:spcAft>
              <a:buClr>
                <a:srgbClr val="333333"/>
              </a:buClr>
            </a:pPr>
            <a:r>
              <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rPr>
              <a:t>Conduct some focus group discussions, including via WhatsApp going forward to better explore some of the responses. </a:t>
            </a:r>
            <a:endParaRPr lang="en-GB"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Lessons learned and conclusions</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Lessons learned and conclusions</a:t>
            </a:r>
            <a:endParaRPr lang="en-GB" dirty="0"/>
          </a:p>
        </p:txBody>
      </p:sp>
      <p:pic>
        <p:nvPicPr>
          <p:cNvPr id="3" name="Picture 2" descr="The role of semiconductors in tomorrow's technologies | Sponsored |  Chemistry World">
            <a:extLst>
              <a:ext uri="{FF2B5EF4-FFF2-40B4-BE49-F238E27FC236}">
                <a16:creationId xmlns:a16="http://schemas.microsoft.com/office/drawing/2014/main" id="{C76A6296-7787-06CF-2B26-14689559C6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77" r="8122"/>
          <a:stretch/>
        </p:blipFill>
        <p:spPr bwMode="auto">
          <a:xfrm>
            <a:off x="0" y="0"/>
            <a:ext cx="2400303"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51134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1336FA-1F19-48B6-A579-3476B34683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04699" y="5914419"/>
            <a:ext cx="639990" cy="705454"/>
          </a:xfrm>
          <a:prstGeom prst="rect">
            <a:avLst/>
          </a:prstGeom>
        </p:spPr>
      </p:pic>
      <p:sp>
        <p:nvSpPr>
          <p:cNvPr id="3" name="TextBox 2">
            <a:extLst>
              <a:ext uri="{FF2B5EF4-FFF2-40B4-BE49-F238E27FC236}">
                <a16:creationId xmlns:a16="http://schemas.microsoft.com/office/drawing/2014/main" id="{98D30E3B-51A2-4652-831F-53D9E829A586}"/>
              </a:ext>
            </a:extLst>
          </p:cNvPr>
          <p:cNvSpPr txBox="1"/>
          <p:nvPr/>
        </p:nvSpPr>
        <p:spPr>
          <a:xfrm>
            <a:off x="2424518" y="5733666"/>
            <a:ext cx="3537170" cy="1066959"/>
          </a:xfrm>
          <a:prstGeom prst="rect">
            <a:avLst/>
          </a:prstGeom>
          <a:noFill/>
        </p:spPr>
        <p:txBody>
          <a:bodyPr wrap="square" rtlCol="0" anchor="b">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lang="en-US" sz="1600" b="1" spc="50" baseline="0" dirty="0">
                <a:solidFill>
                  <a:schemeClr val="tx1"/>
                </a:solidFill>
                <a:latin typeface="Avenir Next LT Pro" panose="020B0504020202020204" pitchFamily="34" charset="0"/>
                <a:cs typeface="Arial" panose="020B0604020202020204" pitchFamily="34" charset="0"/>
              </a:rPr>
              <a:t>Contact:</a:t>
            </a:r>
            <a:br>
              <a:rPr lang="en-US" sz="1600" b="1" spc="50" baseline="0" dirty="0">
                <a:solidFill>
                  <a:schemeClr val="tx1"/>
                </a:solidFill>
                <a:latin typeface="Avenir Next LT Pro" panose="020B0504020202020204" pitchFamily="34" charset="0"/>
                <a:cs typeface="Arial" panose="020B0604020202020204" pitchFamily="34" charset="0"/>
              </a:rPr>
            </a:br>
            <a:r>
              <a:rPr lang="en-US" sz="1600" spc="50" baseline="0" dirty="0">
                <a:solidFill>
                  <a:schemeClr val="tx1"/>
                </a:solidFill>
                <a:latin typeface="Avenir Next LT Pro" panose="020B0504020202020204" pitchFamily="34" charset="0"/>
                <a:cs typeface="Arial" panose="020B0604020202020204" pitchFamily="34" charset="0"/>
              </a:rPr>
              <a:t>Dr. Rosie McDonald</a:t>
            </a:r>
            <a:endParaRPr lang="en-US" sz="1600" spc="50" dirty="0">
              <a:latin typeface="Avenir Next LT Pro" panose="020B0504020202020204" pitchFamily="34" charset="0"/>
              <a:cs typeface="Arial" panose="020B0604020202020204" pitchFamily="34" charset="0"/>
            </a:endParaRPr>
          </a:p>
          <a:p>
            <a:pPr marL="0" marR="0" lvl="0" indent="0" algn="l" defTabSz="914400" rtl="0" eaLnBrk="1" fontAlgn="auto" latinLnBrk="0" hangingPunct="1">
              <a:lnSpc>
                <a:spcPts val="1900"/>
              </a:lnSpc>
              <a:spcBef>
                <a:spcPts val="0"/>
              </a:spcBef>
              <a:spcAft>
                <a:spcPts val="0"/>
              </a:spcAft>
              <a:buClrTx/>
              <a:buSzTx/>
              <a:buFontTx/>
              <a:buNone/>
              <a:tabLst/>
              <a:defRPr/>
            </a:pPr>
            <a:r>
              <a:rPr lang="en-US" sz="1600" i="1" spc="-50" dirty="0">
                <a:solidFill>
                  <a:schemeClr val="tx1"/>
                </a:solidFill>
                <a:latin typeface="Avenir Next LT Pro" panose="020B0504020202020204" pitchFamily="34" charset="0"/>
                <a:cs typeface="Arial" panose="020B0604020202020204" pitchFamily="34" charset="0"/>
              </a:rPr>
              <a:t>E-waste Data Associate Officer</a:t>
            </a:r>
          </a:p>
          <a:p>
            <a:pPr marL="0" marR="0" lvl="0" indent="0" algn="l" defTabSz="914400" rtl="0" eaLnBrk="1" fontAlgn="auto" latinLnBrk="0" hangingPunct="1">
              <a:lnSpc>
                <a:spcPts val="1900"/>
              </a:lnSpc>
              <a:spcBef>
                <a:spcPts val="0"/>
              </a:spcBef>
              <a:spcAft>
                <a:spcPts val="0"/>
              </a:spcAft>
              <a:buClrTx/>
              <a:buSzTx/>
              <a:buFontTx/>
              <a:buNone/>
              <a:tabLst/>
              <a:defRPr/>
            </a:pPr>
            <a:r>
              <a:rPr lang="en-US" sz="1600" spc="-50" dirty="0">
                <a:latin typeface="Avenir Next LT Pro" panose="020B0504020202020204" pitchFamily="34" charset="0"/>
                <a:cs typeface="Arial" panose="020B0604020202020204" pitchFamily="34" charset="0"/>
                <a:hlinkClick r:id="rId5"/>
              </a:rPr>
              <a:t>r</a:t>
            </a:r>
            <a:r>
              <a:rPr lang="en-US" sz="1600" spc="-50" dirty="0">
                <a:solidFill>
                  <a:schemeClr val="tx1"/>
                </a:solidFill>
                <a:latin typeface="Avenir Next LT Pro" panose="020B0504020202020204" pitchFamily="34" charset="0"/>
                <a:cs typeface="Arial" panose="020B0604020202020204" pitchFamily="34" charset="0"/>
                <a:hlinkClick r:id="rId5"/>
              </a:rPr>
              <a:t>osie.mcdonald@itu.int</a:t>
            </a:r>
            <a:r>
              <a:rPr lang="en-US" sz="1600" spc="-50" dirty="0">
                <a:solidFill>
                  <a:schemeClr val="tx1"/>
                </a:solidFill>
                <a:latin typeface="Avenir Next LT Pro" panose="020B0504020202020204" pitchFamily="34" charset="0"/>
                <a:cs typeface="Arial" panose="020B0604020202020204" pitchFamily="34" charset="0"/>
              </a:rPr>
              <a:t> </a:t>
            </a:r>
          </a:p>
        </p:txBody>
      </p:sp>
      <p:pic>
        <p:nvPicPr>
          <p:cNvPr id="5" name="Picture 4" descr="A picture containing electronics, circuit&#10;&#10;Description automatically generated">
            <a:extLst>
              <a:ext uri="{FF2B5EF4-FFF2-40B4-BE49-F238E27FC236}">
                <a16:creationId xmlns:a16="http://schemas.microsoft.com/office/drawing/2014/main" id="{A0D82C94-10C2-4279-9B3D-3FBB69B1D7C1}"/>
              </a:ext>
            </a:extLst>
          </p:cNvPr>
          <p:cNvPicPr>
            <a:picLocks noChangeAspect="1"/>
          </p:cNvPicPr>
          <p:nvPr/>
        </p:nvPicPr>
        <p:blipFill rotWithShape="1">
          <a:blip r:embed="rId6">
            <a:extLst>
              <a:ext uri="{28A0092B-C50C-407E-A947-70E740481C1C}">
                <a14:useLocalDpi xmlns:a14="http://schemas.microsoft.com/office/drawing/2010/main" val="0"/>
              </a:ext>
            </a:extLst>
          </a:blip>
          <a:srcRect l="23507" r="52924"/>
          <a:stretch/>
        </p:blipFill>
        <p:spPr>
          <a:xfrm>
            <a:off x="-32274" y="0"/>
            <a:ext cx="2424518" cy="6858000"/>
          </a:xfrm>
          <a:prstGeom prst="rect">
            <a:avLst/>
          </a:prstGeom>
        </p:spPr>
      </p:pic>
      <p:pic>
        <p:nvPicPr>
          <p:cNvPr id="2" name="Picture 4" descr="ITU Logo">
            <a:extLst>
              <a:ext uri="{FF2B5EF4-FFF2-40B4-BE49-F238E27FC236}">
                <a16:creationId xmlns:a16="http://schemas.microsoft.com/office/drawing/2014/main" id="{F0860444-16E7-C4B6-3241-7DA2E1C10B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5124" y="243983"/>
            <a:ext cx="539999" cy="5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2E6579B-55D8-AD99-A653-2FEE318A56B0}"/>
              </a:ext>
            </a:extLst>
          </p:cNvPr>
          <p:cNvPicPr>
            <a:picLocks noChangeAspect="1"/>
          </p:cNvPicPr>
          <p:nvPr/>
        </p:nvPicPr>
        <p:blipFill>
          <a:blip r:embed="rId8"/>
          <a:stretch>
            <a:fillRect/>
          </a:stretch>
        </p:blipFill>
        <p:spPr>
          <a:xfrm>
            <a:off x="9228106" y="195043"/>
            <a:ext cx="1543859" cy="666922"/>
          </a:xfrm>
          <a:prstGeom prst="rect">
            <a:avLst/>
          </a:prstGeom>
        </p:spPr>
      </p:pic>
      <p:pic>
        <p:nvPicPr>
          <p:cNvPr id="7" name="Picture 2">
            <a:extLst>
              <a:ext uri="{FF2B5EF4-FFF2-40B4-BE49-F238E27FC236}">
                <a16:creationId xmlns:a16="http://schemas.microsoft.com/office/drawing/2014/main" id="{AF29B22E-117B-60EF-D0C3-0888824D74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6697" y="132174"/>
            <a:ext cx="1319835" cy="72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bout GESP">
            <a:extLst>
              <a:ext uri="{FF2B5EF4-FFF2-40B4-BE49-F238E27FC236}">
                <a16:creationId xmlns:a16="http://schemas.microsoft.com/office/drawing/2014/main" id="{EDAC5416-8281-895F-74EB-8818662CD4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03539" y="145316"/>
            <a:ext cx="955532" cy="7166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594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Gerader Verbinder 21"/>
          <p:cNvCxnSpPr>
            <a:cxnSpLocks/>
            <a:endCxn id="34" idx="6"/>
          </p:cNvCxnSpPr>
          <p:nvPr/>
        </p:nvCxnSpPr>
        <p:spPr>
          <a:xfrm flipV="1">
            <a:off x="238505" y="3347670"/>
            <a:ext cx="11011866" cy="22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4869981" y="2588609"/>
            <a:ext cx="2528364" cy="2914129"/>
            <a:chOff x="11562798" y="5097693"/>
            <a:chExt cx="5056728" cy="5828257"/>
          </a:xfrm>
        </p:grpSpPr>
        <p:sp>
          <p:nvSpPr>
            <p:cNvPr id="23" name="Shape 610"/>
            <p:cNvSpPr/>
            <p:nvPr/>
          </p:nvSpPr>
          <p:spPr>
            <a:xfrm>
              <a:off x="11562798" y="7479436"/>
              <a:ext cx="4825862" cy="800182"/>
            </a:xfrm>
            <a:prstGeom prst="rect">
              <a:avLst/>
            </a:prstGeom>
            <a:noFill/>
            <a:ln>
              <a:noFill/>
            </a:ln>
          </p:spPr>
          <p:txBody>
            <a:bodyPr lIns="91412" tIns="45700" rIns="91412" bIns="45700" anchor="t" anchorCtr="0">
              <a:noAutofit/>
            </a:bodyPr>
            <a:lstStyle/>
            <a:p>
              <a:pPr algn="ctr">
                <a:lnSpc>
                  <a:spcPct val="130000"/>
                </a:lnSpc>
                <a:buSzPct val="25000"/>
              </a:pPr>
              <a:r>
                <a:rPr lang="en-US" sz="2000" b="1" dirty="0">
                  <a:latin typeface="Avenir Next LT Pro" panose="020B0504020202020204" pitchFamily="34" charset="0"/>
                  <a:ea typeface="Roboto"/>
                  <a:cs typeface="Roboto"/>
                  <a:sym typeface="Roboto"/>
                </a:rPr>
                <a:t>Regional Trial</a:t>
              </a:r>
              <a:endParaRPr lang="id-ID" sz="2000" dirty="0">
                <a:latin typeface="Avenir Next LT Pro" panose="020B0504020202020204" pitchFamily="34" charset="0"/>
                <a:ea typeface="Roboto"/>
                <a:cs typeface="Roboto"/>
                <a:sym typeface="Roboto"/>
              </a:endParaRPr>
            </a:p>
          </p:txBody>
        </p:sp>
        <p:sp>
          <p:nvSpPr>
            <p:cNvPr id="25" name="Ellipse 24"/>
            <p:cNvSpPr/>
            <p:nvPr/>
          </p:nvSpPr>
          <p:spPr>
            <a:xfrm>
              <a:off x="13414486" y="6053893"/>
              <a:ext cx="1353354" cy="1353354"/>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Avenir Next LT Pro" panose="020B0504020202020204" pitchFamily="34" charset="0"/>
                </a:rPr>
                <a:t>03</a:t>
              </a:r>
            </a:p>
          </p:txBody>
        </p:sp>
        <p:sp>
          <p:nvSpPr>
            <p:cNvPr id="27" name="Textfeld 26"/>
            <p:cNvSpPr txBox="1"/>
            <p:nvPr/>
          </p:nvSpPr>
          <p:spPr>
            <a:xfrm>
              <a:off x="11562798" y="8523754"/>
              <a:ext cx="5056728" cy="2402196"/>
            </a:xfrm>
            <a:prstGeom prst="rect">
              <a:avLst/>
            </a:prstGeom>
            <a:noFill/>
          </p:spPr>
          <p:txBody>
            <a:bodyPr wrap="square" rtlCol="0">
              <a:spAutoFit/>
            </a:bodyPr>
            <a:lstStyle/>
            <a:p>
              <a:pPr algn="ctr">
                <a:lnSpc>
                  <a:spcPts val="2200"/>
                </a:lnSpc>
              </a:pPr>
              <a:r>
                <a:rPr lang="de-DE" sz="1600" dirty="0">
                  <a:solidFill>
                    <a:schemeClr val="tx1">
                      <a:lumMod val="75000"/>
                      <a:lumOff val="25000"/>
                    </a:schemeClr>
                  </a:solidFill>
                  <a:latin typeface="Avenir Next LT Pro" panose="020B0504020202020204" pitchFamily="34" charset="0"/>
                </a:rPr>
                <a:t>Trialing the harmonized household and business surveys in Kenya and Burundi.</a:t>
              </a:r>
            </a:p>
          </p:txBody>
        </p:sp>
        <p:sp>
          <p:nvSpPr>
            <p:cNvPr id="29" name="Shape 616"/>
            <p:cNvSpPr/>
            <p:nvPr/>
          </p:nvSpPr>
          <p:spPr>
            <a:xfrm>
              <a:off x="12546586" y="5097693"/>
              <a:ext cx="3089152" cy="800182"/>
            </a:xfrm>
            <a:prstGeom prst="rect">
              <a:avLst/>
            </a:prstGeom>
            <a:noFill/>
            <a:ln>
              <a:noFill/>
            </a:ln>
          </p:spPr>
          <p:txBody>
            <a:bodyPr lIns="91412" tIns="45700" rIns="91412" bIns="45700" anchor="t" anchorCtr="0">
              <a:noAutofit/>
            </a:bodyPr>
            <a:lstStyle/>
            <a:p>
              <a:pPr algn="ctr">
                <a:lnSpc>
                  <a:spcPct val="130000"/>
                </a:lnSpc>
                <a:buSzPct val="25000"/>
              </a:pPr>
              <a:endParaRPr lang="id-ID" sz="1600" dirty="0">
                <a:latin typeface="Avenir Next LT Pro" panose="020B0504020202020204" pitchFamily="34" charset="0"/>
                <a:ea typeface="Roboto"/>
                <a:cs typeface="Roboto"/>
                <a:sym typeface="Roboto"/>
              </a:endParaRPr>
            </a:p>
          </p:txBody>
        </p:sp>
      </p:grpSp>
      <p:grpSp>
        <p:nvGrpSpPr>
          <p:cNvPr id="2" name="Gruppieren 1"/>
          <p:cNvGrpSpPr/>
          <p:nvPr/>
        </p:nvGrpSpPr>
        <p:grpSpPr>
          <a:xfrm>
            <a:off x="286633" y="2581206"/>
            <a:ext cx="3957696" cy="2929796"/>
            <a:chOff x="690410" y="5090219"/>
            <a:chExt cx="7915392" cy="5859592"/>
          </a:xfrm>
        </p:grpSpPr>
        <p:sp>
          <p:nvSpPr>
            <p:cNvPr id="24" name="Shape 616"/>
            <p:cNvSpPr/>
            <p:nvPr/>
          </p:nvSpPr>
          <p:spPr>
            <a:xfrm>
              <a:off x="690410" y="7537757"/>
              <a:ext cx="6658994" cy="800182"/>
            </a:xfrm>
            <a:prstGeom prst="rect">
              <a:avLst/>
            </a:prstGeom>
            <a:noFill/>
            <a:ln>
              <a:noFill/>
            </a:ln>
          </p:spPr>
          <p:txBody>
            <a:bodyPr lIns="91412" tIns="45700" rIns="91412" bIns="45700" anchor="t" anchorCtr="0">
              <a:noAutofit/>
            </a:bodyPr>
            <a:lstStyle/>
            <a:p>
              <a:pPr algn="ctr">
                <a:lnSpc>
                  <a:spcPct val="130000"/>
                </a:lnSpc>
                <a:buSzPct val="25000"/>
              </a:pPr>
              <a:r>
                <a:rPr lang="en-US" sz="2000" b="1" dirty="0">
                  <a:latin typeface="Avenir Next LT Pro" panose="020B0504020202020204" pitchFamily="34" charset="0"/>
                  <a:ea typeface="Roboto"/>
                  <a:cs typeface="Roboto"/>
                  <a:sym typeface="Roboto"/>
                </a:rPr>
                <a:t>Harmonized Surveys</a:t>
              </a:r>
              <a:endParaRPr lang="id-ID" sz="2000" b="1" dirty="0">
                <a:latin typeface="Avenir Next LT Pro" panose="020B0504020202020204" pitchFamily="34" charset="0"/>
                <a:ea typeface="Roboto"/>
                <a:cs typeface="Roboto"/>
                <a:sym typeface="Roboto"/>
              </a:endParaRPr>
            </a:p>
          </p:txBody>
        </p:sp>
        <p:sp>
          <p:nvSpPr>
            <p:cNvPr id="28" name="Shape 616"/>
            <p:cNvSpPr/>
            <p:nvPr/>
          </p:nvSpPr>
          <p:spPr>
            <a:xfrm>
              <a:off x="2372874" y="5090219"/>
              <a:ext cx="3089152" cy="800182"/>
            </a:xfrm>
            <a:prstGeom prst="rect">
              <a:avLst/>
            </a:prstGeom>
            <a:noFill/>
            <a:ln>
              <a:noFill/>
            </a:ln>
          </p:spPr>
          <p:txBody>
            <a:bodyPr lIns="91412" tIns="45700" rIns="91412" bIns="45700" anchor="t" anchorCtr="0">
              <a:noAutofit/>
            </a:bodyPr>
            <a:lstStyle/>
            <a:p>
              <a:pPr algn="ctr">
                <a:lnSpc>
                  <a:spcPct val="130000"/>
                </a:lnSpc>
                <a:buSzPct val="25000"/>
              </a:pPr>
              <a:endParaRPr lang="id-ID" sz="1600" dirty="0">
                <a:latin typeface="Avenir Next LT Pro" panose="020B0504020202020204" pitchFamily="34" charset="0"/>
                <a:ea typeface="Roboto"/>
                <a:cs typeface="Roboto"/>
                <a:sym typeface="Roboto"/>
              </a:endParaRPr>
            </a:p>
          </p:txBody>
        </p:sp>
        <p:sp>
          <p:nvSpPr>
            <p:cNvPr id="30" name="Ellipse 29"/>
            <p:cNvSpPr/>
            <p:nvPr/>
          </p:nvSpPr>
          <p:spPr>
            <a:xfrm>
              <a:off x="7322914" y="6103207"/>
              <a:ext cx="1282888" cy="1282888"/>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Avenir Next LT Pro" panose="020B0504020202020204" pitchFamily="34" charset="0"/>
                </a:rPr>
                <a:t>02</a:t>
              </a:r>
            </a:p>
          </p:txBody>
        </p:sp>
        <p:sp>
          <p:nvSpPr>
            <p:cNvPr id="32" name="Textfeld 31"/>
            <p:cNvSpPr txBox="1"/>
            <p:nvPr/>
          </p:nvSpPr>
          <p:spPr>
            <a:xfrm>
              <a:off x="1482780" y="8555823"/>
              <a:ext cx="4869340" cy="2393988"/>
            </a:xfrm>
            <a:prstGeom prst="rect">
              <a:avLst/>
            </a:prstGeom>
            <a:noFill/>
          </p:spPr>
          <p:txBody>
            <a:bodyPr wrap="square" rtlCol="0">
              <a:spAutoFit/>
            </a:bodyPr>
            <a:lstStyle/>
            <a:p>
              <a:pPr algn="ctr">
                <a:lnSpc>
                  <a:spcPts val="2200"/>
                </a:lnSpc>
              </a:pPr>
              <a:r>
                <a:rPr lang="de-DE" sz="1600" dirty="0">
                  <a:solidFill>
                    <a:schemeClr val="tx1">
                      <a:lumMod val="75000"/>
                      <a:lumOff val="25000"/>
                    </a:schemeClr>
                  </a:solidFill>
                  <a:latin typeface="Avenir Next LT Pro" panose="020B0504020202020204" pitchFamily="34" charset="0"/>
                </a:rPr>
                <a:t>Developing regional baseline surveys for households and businesses.</a:t>
              </a:r>
            </a:p>
          </p:txBody>
        </p:sp>
      </p:grpSp>
      <p:grpSp>
        <p:nvGrpSpPr>
          <p:cNvPr id="5" name="Gruppieren 4"/>
          <p:cNvGrpSpPr/>
          <p:nvPr/>
        </p:nvGrpSpPr>
        <p:grpSpPr>
          <a:xfrm>
            <a:off x="7043954" y="1430396"/>
            <a:ext cx="3282501" cy="2276502"/>
            <a:chOff x="16381608" y="2860790"/>
            <a:chExt cx="6565002" cy="4553003"/>
          </a:xfrm>
        </p:grpSpPr>
        <p:sp>
          <p:nvSpPr>
            <p:cNvPr id="56" name="Shape 610"/>
            <p:cNvSpPr/>
            <p:nvPr/>
          </p:nvSpPr>
          <p:spPr>
            <a:xfrm>
              <a:off x="16381608" y="5088544"/>
              <a:ext cx="6565002" cy="800182"/>
            </a:xfrm>
            <a:prstGeom prst="rect">
              <a:avLst/>
            </a:prstGeom>
            <a:noFill/>
            <a:ln>
              <a:noFill/>
            </a:ln>
          </p:spPr>
          <p:txBody>
            <a:bodyPr lIns="91412" tIns="45700" rIns="91412" bIns="45700" anchor="t" anchorCtr="0">
              <a:noAutofit/>
            </a:bodyPr>
            <a:lstStyle/>
            <a:p>
              <a:pPr algn="ctr">
                <a:lnSpc>
                  <a:spcPct val="130000"/>
                </a:lnSpc>
                <a:buSzPct val="25000"/>
              </a:pPr>
              <a:r>
                <a:rPr lang="en-US" sz="2000" b="1" dirty="0">
                  <a:latin typeface="Avenir Next LT Pro" panose="020B0504020202020204" pitchFamily="34" charset="0"/>
                  <a:ea typeface="Roboto"/>
                  <a:cs typeface="Roboto"/>
                  <a:sym typeface="Roboto"/>
                </a:rPr>
                <a:t>Validation Training</a:t>
              </a:r>
              <a:endParaRPr lang="id-ID" sz="2000" b="1" dirty="0">
                <a:latin typeface="Avenir Next LT Pro" panose="020B0504020202020204" pitchFamily="34" charset="0"/>
                <a:ea typeface="Roboto"/>
                <a:cs typeface="Roboto"/>
                <a:sym typeface="Roboto"/>
              </a:endParaRPr>
            </a:p>
          </p:txBody>
        </p:sp>
        <p:sp>
          <p:nvSpPr>
            <p:cNvPr id="57" name="Ellipse 56"/>
            <p:cNvSpPr/>
            <p:nvPr/>
          </p:nvSpPr>
          <p:spPr>
            <a:xfrm>
              <a:off x="19067360" y="6075507"/>
              <a:ext cx="1338286" cy="133828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Avenir Next LT Pro" panose="020B0504020202020204" pitchFamily="34" charset="0"/>
                </a:rPr>
                <a:t>04</a:t>
              </a:r>
            </a:p>
          </p:txBody>
        </p:sp>
        <p:sp>
          <p:nvSpPr>
            <p:cNvPr id="59" name="Textfeld 58"/>
            <p:cNvSpPr txBox="1"/>
            <p:nvPr/>
          </p:nvSpPr>
          <p:spPr>
            <a:xfrm>
              <a:off x="16522608" y="2860790"/>
              <a:ext cx="6424002" cy="2402195"/>
            </a:xfrm>
            <a:prstGeom prst="rect">
              <a:avLst/>
            </a:prstGeom>
            <a:noFill/>
          </p:spPr>
          <p:txBody>
            <a:bodyPr wrap="square" rtlCol="0">
              <a:spAutoFit/>
            </a:bodyPr>
            <a:lstStyle/>
            <a:p>
              <a:pPr algn="ctr">
                <a:lnSpc>
                  <a:spcPts val="2200"/>
                </a:lnSpc>
              </a:pPr>
              <a:r>
                <a:rPr lang="de-DE" sz="1600" dirty="0">
                  <a:solidFill>
                    <a:schemeClr val="tx1">
                      <a:lumMod val="75000"/>
                      <a:lumOff val="25000"/>
                    </a:schemeClr>
                  </a:solidFill>
                  <a:latin typeface="Avenir Next LT Pro" panose="020B0504020202020204" pitchFamily="34" charset="0"/>
                </a:rPr>
                <a:t>Validating country data through comparing and learning from pilot results during an in-person workshop. </a:t>
              </a:r>
            </a:p>
          </p:txBody>
        </p:sp>
      </p:grpSp>
      <p:sp>
        <p:nvSpPr>
          <p:cNvPr id="6" name="Title 5">
            <a:extLst>
              <a:ext uri="{FF2B5EF4-FFF2-40B4-BE49-F238E27FC236}">
                <a16:creationId xmlns:a16="http://schemas.microsoft.com/office/drawing/2014/main" id="{E611F564-519C-43A7-A0E2-B1654A7359D8}"/>
              </a:ext>
            </a:extLst>
          </p:cNvPr>
          <p:cNvSpPr>
            <a:spLocks noGrp="1"/>
          </p:cNvSpPr>
          <p:nvPr>
            <p:ph type="title"/>
          </p:nvPr>
        </p:nvSpPr>
        <p:spPr/>
        <p:txBody>
          <a:bodyPr/>
          <a:lstStyle/>
          <a:p>
            <a:r>
              <a:rPr lang="en-US" dirty="0">
                <a:solidFill>
                  <a:srgbClr val="00A1DE"/>
                </a:solidFill>
              </a:rPr>
              <a:t>Project overview</a:t>
            </a:r>
          </a:p>
        </p:txBody>
      </p:sp>
      <p:sp>
        <p:nvSpPr>
          <p:cNvPr id="8" name="Text Placeholder 7">
            <a:extLst>
              <a:ext uri="{FF2B5EF4-FFF2-40B4-BE49-F238E27FC236}">
                <a16:creationId xmlns:a16="http://schemas.microsoft.com/office/drawing/2014/main" id="{C0140246-7929-4636-AF6A-BAE02ABD3385}"/>
              </a:ext>
            </a:extLst>
          </p:cNvPr>
          <p:cNvSpPr>
            <a:spLocks noGrp="1"/>
          </p:cNvSpPr>
          <p:nvPr>
            <p:ph type="body" sz="quarter" idx="10"/>
          </p:nvPr>
        </p:nvSpPr>
        <p:spPr/>
        <p:txBody>
          <a:bodyPr/>
          <a:lstStyle/>
          <a:p>
            <a:r>
              <a:rPr lang="en-US" dirty="0"/>
              <a:t>Timeline</a:t>
            </a:r>
          </a:p>
          <a:p>
            <a:endParaRPr lang="en-US" dirty="0"/>
          </a:p>
        </p:txBody>
      </p:sp>
      <p:sp>
        <p:nvSpPr>
          <p:cNvPr id="31" name="Ellipse 29">
            <a:extLst>
              <a:ext uri="{FF2B5EF4-FFF2-40B4-BE49-F238E27FC236}">
                <a16:creationId xmlns:a16="http://schemas.microsoft.com/office/drawing/2014/main" id="{573EB90F-C98F-4EA4-BFA4-34610777412E}"/>
              </a:ext>
            </a:extLst>
          </p:cNvPr>
          <p:cNvSpPr/>
          <p:nvPr/>
        </p:nvSpPr>
        <p:spPr>
          <a:xfrm>
            <a:off x="71884" y="3062181"/>
            <a:ext cx="641444" cy="641444"/>
          </a:xfrm>
          <a:prstGeom prst="ellipse">
            <a:avLst/>
          </a:prstGeom>
          <a:solidFill>
            <a:srgbClr val="00A1DE"/>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chemeClr val="tx1"/>
              </a:solidFill>
              <a:latin typeface="Avenir Next LT Pro" panose="020B0504020202020204" pitchFamily="34" charset="0"/>
            </a:endParaRPr>
          </a:p>
        </p:txBody>
      </p:sp>
      <p:sp>
        <p:nvSpPr>
          <p:cNvPr id="34" name="Ellipse 29">
            <a:extLst>
              <a:ext uri="{FF2B5EF4-FFF2-40B4-BE49-F238E27FC236}">
                <a16:creationId xmlns:a16="http://schemas.microsoft.com/office/drawing/2014/main" id="{223091BA-F2A5-49C2-BBB4-67B73206417D}"/>
              </a:ext>
            </a:extLst>
          </p:cNvPr>
          <p:cNvSpPr/>
          <p:nvPr/>
        </p:nvSpPr>
        <p:spPr>
          <a:xfrm>
            <a:off x="10608927" y="3026948"/>
            <a:ext cx="641444" cy="641444"/>
          </a:xfrm>
          <a:prstGeom prst="ellipse">
            <a:avLst/>
          </a:prstGeom>
          <a:solidFill>
            <a:srgbClr val="00A1DE"/>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F4F4F4"/>
                </a:solidFill>
                <a:latin typeface="Avenir Next LT Pro" panose="020B0504020202020204" pitchFamily="34" charset="0"/>
              </a:rPr>
              <a:t>05</a:t>
            </a:r>
          </a:p>
        </p:txBody>
      </p:sp>
      <p:sp>
        <p:nvSpPr>
          <p:cNvPr id="35" name="Shape 616">
            <a:extLst>
              <a:ext uri="{FF2B5EF4-FFF2-40B4-BE49-F238E27FC236}">
                <a16:creationId xmlns:a16="http://schemas.microsoft.com/office/drawing/2014/main" id="{6DEAC81D-7DC6-42FB-9632-ED96064732FB}"/>
              </a:ext>
            </a:extLst>
          </p:cNvPr>
          <p:cNvSpPr/>
          <p:nvPr/>
        </p:nvSpPr>
        <p:spPr>
          <a:xfrm>
            <a:off x="-75307" y="2627962"/>
            <a:ext cx="1337019" cy="400091"/>
          </a:xfrm>
          <a:prstGeom prst="rect">
            <a:avLst/>
          </a:prstGeom>
          <a:noFill/>
          <a:ln>
            <a:noFill/>
          </a:ln>
        </p:spPr>
        <p:txBody>
          <a:bodyPr lIns="91412" tIns="45700" rIns="91412" bIns="45700" anchor="t" anchorCtr="0">
            <a:noAutofit/>
          </a:bodyPr>
          <a:lstStyle/>
          <a:p>
            <a:pPr algn="ctr">
              <a:lnSpc>
                <a:spcPct val="130000"/>
              </a:lnSpc>
              <a:buSzPct val="25000"/>
            </a:pPr>
            <a:r>
              <a:rPr lang="de-DE" sz="1600" i="1" dirty="0">
                <a:solidFill>
                  <a:srgbClr val="00A1DE"/>
                </a:solidFill>
                <a:latin typeface="Avenir Next LT Pro" panose="020B0504020202020204" pitchFamily="34" charset="0"/>
                <a:ea typeface="Roboto"/>
                <a:cs typeface="Roboto"/>
                <a:sym typeface="Roboto"/>
              </a:rPr>
              <a:t>Mar 2021</a:t>
            </a:r>
            <a:endParaRPr lang="id-ID" sz="1600" i="1" dirty="0">
              <a:solidFill>
                <a:srgbClr val="00A1DE"/>
              </a:solidFill>
              <a:latin typeface="Avenir Next LT Pro" panose="020B0504020202020204" pitchFamily="34" charset="0"/>
              <a:ea typeface="Roboto"/>
              <a:cs typeface="Roboto"/>
              <a:sym typeface="Roboto"/>
            </a:endParaRPr>
          </a:p>
        </p:txBody>
      </p:sp>
      <p:sp>
        <p:nvSpPr>
          <p:cNvPr id="36" name="Shape 616">
            <a:extLst>
              <a:ext uri="{FF2B5EF4-FFF2-40B4-BE49-F238E27FC236}">
                <a16:creationId xmlns:a16="http://schemas.microsoft.com/office/drawing/2014/main" id="{3D132D9A-19B7-485A-88F7-78E5D60963FC}"/>
              </a:ext>
            </a:extLst>
          </p:cNvPr>
          <p:cNvSpPr/>
          <p:nvPr/>
        </p:nvSpPr>
        <p:spPr>
          <a:xfrm>
            <a:off x="10169486" y="2560193"/>
            <a:ext cx="1674255" cy="400091"/>
          </a:xfrm>
          <a:prstGeom prst="rect">
            <a:avLst/>
          </a:prstGeom>
          <a:noFill/>
          <a:ln>
            <a:noFill/>
          </a:ln>
        </p:spPr>
        <p:txBody>
          <a:bodyPr lIns="91412" tIns="45700" rIns="91412" bIns="45700" anchor="t" anchorCtr="0">
            <a:noAutofit/>
          </a:bodyPr>
          <a:lstStyle/>
          <a:p>
            <a:pPr algn="ctr">
              <a:lnSpc>
                <a:spcPct val="130000"/>
              </a:lnSpc>
              <a:buSzPct val="25000"/>
            </a:pPr>
            <a:r>
              <a:rPr lang="de-DE" sz="1600" i="1" dirty="0">
                <a:solidFill>
                  <a:srgbClr val="00A1DE"/>
                </a:solidFill>
                <a:latin typeface="Avenir Next LT Pro" panose="020B0504020202020204" pitchFamily="34" charset="0"/>
                <a:ea typeface="Roboto"/>
                <a:cs typeface="Roboto"/>
                <a:sym typeface="Roboto"/>
              </a:rPr>
              <a:t>May 2023</a:t>
            </a:r>
            <a:endParaRPr lang="id-ID" sz="1600" i="1" dirty="0">
              <a:solidFill>
                <a:srgbClr val="00A1DE"/>
              </a:solidFill>
              <a:latin typeface="Avenir Next LT Pro" panose="020B0504020202020204" pitchFamily="34" charset="0"/>
              <a:ea typeface="Roboto"/>
              <a:cs typeface="Roboto"/>
              <a:sym typeface="Roboto"/>
            </a:endParaRPr>
          </a:p>
        </p:txBody>
      </p:sp>
      <p:sp>
        <p:nvSpPr>
          <p:cNvPr id="37" name="Shape 610">
            <a:extLst>
              <a:ext uri="{FF2B5EF4-FFF2-40B4-BE49-F238E27FC236}">
                <a16:creationId xmlns:a16="http://schemas.microsoft.com/office/drawing/2014/main" id="{EF005F85-F823-4152-AF76-6683BF5447C4}"/>
              </a:ext>
            </a:extLst>
          </p:cNvPr>
          <p:cNvSpPr/>
          <p:nvPr/>
        </p:nvSpPr>
        <p:spPr>
          <a:xfrm>
            <a:off x="2777037" y="2523701"/>
            <a:ext cx="2412931" cy="400091"/>
          </a:xfrm>
          <a:prstGeom prst="rect">
            <a:avLst/>
          </a:prstGeom>
          <a:noFill/>
          <a:ln>
            <a:noFill/>
          </a:ln>
        </p:spPr>
        <p:txBody>
          <a:bodyPr lIns="91412" tIns="45700" rIns="91412" bIns="45700" anchor="t" anchorCtr="0">
            <a:noAutofit/>
          </a:bodyPr>
          <a:lstStyle/>
          <a:p>
            <a:pPr algn="ctr">
              <a:lnSpc>
                <a:spcPct val="130000"/>
              </a:lnSpc>
              <a:buSzPct val="25000"/>
            </a:pPr>
            <a:r>
              <a:rPr lang="en-US" sz="2000" b="1" dirty="0">
                <a:latin typeface="Avenir Next LT Pro" panose="020B0504020202020204" pitchFamily="34" charset="0"/>
                <a:ea typeface="Roboto"/>
                <a:cs typeface="Roboto"/>
                <a:sym typeface="Roboto"/>
              </a:rPr>
              <a:t>Inception Training</a:t>
            </a:r>
            <a:endParaRPr lang="id-ID" sz="2000" dirty="0">
              <a:latin typeface="Avenir Next LT Pro" panose="020B0504020202020204" pitchFamily="34" charset="0"/>
              <a:ea typeface="Roboto"/>
              <a:cs typeface="Roboto"/>
              <a:sym typeface="Roboto"/>
            </a:endParaRPr>
          </a:p>
        </p:txBody>
      </p:sp>
      <p:sp>
        <p:nvSpPr>
          <p:cNvPr id="38" name="Shape 610">
            <a:extLst>
              <a:ext uri="{FF2B5EF4-FFF2-40B4-BE49-F238E27FC236}">
                <a16:creationId xmlns:a16="http://schemas.microsoft.com/office/drawing/2014/main" id="{241D29B2-A191-4F92-9B74-BB7A27BEA6A6}"/>
              </a:ext>
            </a:extLst>
          </p:cNvPr>
          <p:cNvSpPr/>
          <p:nvPr/>
        </p:nvSpPr>
        <p:spPr>
          <a:xfrm>
            <a:off x="9782640" y="3743823"/>
            <a:ext cx="2247426" cy="400091"/>
          </a:xfrm>
          <a:prstGeom prst="rect">
            <a:avLst/>
          </a:prstGeom>
          <a:noFill/>
          <a:ln>
            <a:noFill/>
          </a:ln>
        </p:spPr>
        <p:txBody>
          <a:bodyPr lIns="91412" tIns="45700" rIns="91412" bIns="45700" anchor="t" anchorCtr="0">
            <a:noAutofit/>
          </a:bodyPr>
          <a:lstStyle/>
          <a:p>
            <a:pPr algn="ctr">
              <a:lnSpc>
                <a:spcPct val="130000"/>
              </a:lnSpc>
              <a:buSzPct val="25000"/>
            </a:pPr>
            <a:r>
              <a:rPr lang="en-US" sz="2000" b="1" dirty="0">
                <a:solidFill>
                  <a:srgbClr val="00A1DE"/>
                </a:solidFill>
                <a:latin typeface="Avenir Next LT Pro" panose="020B0504020202020204" pitchFamily="34" charset="0"/>
                <a:ea typeface="Roboto"/>
                <a:cs typeface="Roboto"/>
                <a:sym typeface="Roboto"/>
              </a:rPr>
              <a:t>Publication</a:t>
            </a:r>
            <a:endParaRPr lang="id-ID" sz="2000" b="1" dirty="0">
              <a:solidFill>
                <a:srgbClr val="00A1DE"/>
              </a:solidFill>
              <a:latin typeface="Avenir Next LT Pro" panose="020B0504020202020204" pitchFamily="34" charset="0"/>
              <a:ea typeface="Roboto"/>
              <a:cs typeface="Roboto"/>
              <a:sym typeface="Roboto"/>
            </a:endParaRPr>
          </a:p>
        </p:txBody>
      </p:sp>
      <p:sp>
        <p:nvSpPr>
          <p:cNvPr id="39" name="Ellipse 29">
            <a:extLst>
              <a:ext uri="{FF2B5EF4-FFF2-40B4-BE49-F238E27FC236}">
                <a16:creationId xmlns:a16="http://schemas.microsoft.com/office/drawing/2014/main" id="{32596E0F-E045-4CE0-8CF8-F0B70141E21B}"/>
              </a:ext>
            </a:extLst>
          </p:cNvPr>
          <p:cNvSpPr/>
          <p:nvPr/>
        </p:nvSpPr>
        <p:spPr>
          <a:xfrm>
            <a:off x="1620937" y="3087108"/>
            <a:ext cx="641444" cy="641444"/>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Avenir Next LT Pro" panose="020B0504020202020204" pitchFamily="34" charset="0"/>
              </a:rPr>
              <a:t>01</a:t>
            </a:r>
          </a:p>
        </p:txBody>
      </p:sp>
      <p:sp>
        <p:nvSpPr>
          <p:cNvPr id="40" name="Textfeld 31">
            <a:extLst>
              <a:ext uri="{FF2B5EF4-FFF2-40B4-BE49-F238E27FC236}">
                <a16:creationId xmlns:a16="http://schemas.microsoft.com/office/drawing/2014/main" id="{6E0F81D2-51C4-46F7-AA5E-8FFA9A905BE6}"/>
              </a:ext>
            </a:extLst>
          </p:cNvPr>
          <p:cNvSpPr txBox="1"/>
          <p:nvPr/>
        </p:nvSpPr>
        <p:spPr>
          <a:xfrm>
            <a:off x="2246310" y="1410328"/>
            <a:ext cx="3212001" cy="1201098"/>
          </a:xfrm>
          <a:prstGeom prst="rect">
            <a:avLst/>
          </a:prstGeom>
          <a:noFill/>
        </p:spPr>
        <p:txBody>
          <a:bodyPr wrap="square" rtlCol="0">
            <a:spAutoFit/>
          </a:bodyPr>
          <a:lstStyle/>
          <a:p>
            <a:pPr algn="ctr">
              <a:lnSpc>
                <a:spcPts val="2200"/>
              </a:lnSpc>
            </a:pPr>
            <a:r>
              <a:rPr lang="de-DE" sz="1600" dirty="0">
                <a:solidFill>
                  <a:schemeClr val="tx1">
                    <a:lumMod val="75000"/>
                    <a:lumOff val="25000"/>
                  </a:schemeClr>
                </a:solidFill>
                <a:latin typeface="Avenir Next LT Pro" panose="020B0504020202020204" pitchFamily="34" charset="0"/>
              </a:rPr>
              <a:t>Supporting national statistics bodies to collect and improve  e-waste data and statistics in a harmonized manner. </a:t>
            </a:r>
          </a:p>
        </p:txBody>
      </p:sp>
      <p:sp>
        <p:nvSpPr>
          <p:cNvPr id="41" name="Textfeld 26">
            <a:extLst>
              <a:ext uri="{FF2B5EF4-FFF2-40B4-BE49-F238E27FC236}">
                <a16:creationId xmlns:a16="http://schemas.microsoft.com/office/drawing/2014/main" id="{DD461E54-F36E-4564-82C0-D2E4109588BA}"/>
              </a:ext>
            </a:extLst>
          </p:cNvPr>
          <p:cNvSpPr txBox="1"/>
          <p:nvPr/>
        </p:nvSpPr>
        <p:spPr>
          <a:xfrm>
            <a:off x="9642171" y="4192208"/>
            <a:ext cx="2528364" cy="1201098"/>
          </a:xfrm>
          <a:prstGeom prst="rect">
            <a:avLst/>
          </a:prstGeom>
          <a:noFill/>
        </p:spPr>
        <p:txBody>
          <a:bodyPr wrap="square" rtlCol="0">
            <a:spAutoFit/>
          </a:bodyPr>
          <a:lstStyle/>
          <a:p>
            <a:pPr algn="ctr">
              <a:lnSpc>
                <a:spcPts val="2200"/>
              </a:lnSpc>
            </a:pPr>
            <a:r>
              <a:rPr lang="de-DE" sz="1600" dirty="0">
                <a:solidFill>
                  <a:schemeClr val="tx1">
                    <a:lumMod val="75000"/>
                    <a:lumOff val="25000"/>
                  </a:schemeClr>
                </a:solidFill>
                <a:latin typeface="Avenir Next LT Pro" panose="020B0504020202020204" pitchFamily="34" charset="0"/>
              </a:rPr>
              <a:t>Publishing an </a:t>
            </a:r>
            <a:r>
              <a:rPr lang="de-DE" sz="1600" i="1" dirty="0">
                <a:solidFill>
                  <a:schemeClr val="tx1">
                    <a:lumMod val="75000"/>
                    <a:lumOff val="25000"/>
                  </a:schemeClr>
                </a:solidFill>
                <a:latin typeface="Avenir Next LT Pro" panose="020B0504020202020204" pitchFamily="34" charset="0"/>
              </a:rPr>
              <a:t>East Africa E-waste Baseline Study </a:t>
            </a:r>
            <a:r>
              <a:rPr lang="de-DE" sz="1600" dirty="0">
                <a:solidFill>
                  <a:schemeClr val="tx1">
                    <a:lumMod val="75000"/>
                    <a:lumOff val="25000"/>
                  </a:schemeClr>
                </a:solidFill>
                <a:latin typeface="Avenir Next LT Pro" panose="020B0504020202020204" pitchFamily="34" charset="0"/>
              </a:rPr>
              <a:t>focused on survey and </a:t>
            </a:r>
            <a:br>
              <a:rPr lang="de-DE" sz="1600" dirty="0">
                <a:solidFill>
                  <a:schemeClr val="tx1">
                    <a:lumMod val="75000"/>
                    <a:lumOff val="25000"/>
                  </a:schemeClr>
                </a:solidFill>
                <a:latin typeface="Avenir Next LT Pro" panose="020B0504020202020204" pitchFamily="34" charset="0"/>
              </a:rPr>
            </a:br>
            <a:r>
              <a:rPr lang="de-DE" sz="1600" dirty="0">
                <a:solidFill>
                  <a:schemeClr val="tx1">
                    <a:lumMod val="75000"/>
                    <a:lumOff val="25000"/>
                  </a:schemeClr>
                </a:solidFill>
                <a:latin typeface="Avenir Next LT Pro" panose="020B0504020202020204" pitchFamily="34" charset="0"/>
              </a:rPr>
              <a:t>E-waste Toolkit results. </a:t>
            </a:r>
          </a:p>
        </p:txBody>
      </p:sp>
      <p:sp>
        <p:nvSpPr>
          <p:cNvPr id="3" name="Arrow: Down 2">
            <a:extLst>
              <a:ext uri="{FF2B5EF4-FFF2-40B4-BE49-F238E27FC236}">
                <a16:creationId xmlns:a16="http://schemas.microsoft.com/office/drawing/2014/main" id="{19655483-68AA-0A80-3FD1-917D1EBBECAC}"/>
              </a:ext>
            </a:extLst>
          </p:cNvPr>
          <p:cNvSpPr/>
          <p:nvPr/>
        </p:nvSpPr>
        <p:spPr>
          <a:xfrm>
            <a:off x="10687333" y="16162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9053680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00148-449B-4D7C-9B7F-2A4CEE559A48}"/>
              </a:ext>
            </a:extLst>
          </p:cNvPr>
          <p:cNvSpPr>
            <a:spLocks noGrp="1"/>
          </p:cNvSpPr>
          <p:nvPr>
            <p:ph type="title"/>
          </p:nvPr>
        </p:nvSpPr>
        <p:spPr/>
        <p:txBody>
          <a:bodyPr/>
          <a:lstStyle/>
          <a:p>
            <a:r>
              <a:rPr lang="en-US" dirty="0">
                <a:solidFill>
                  <a:srgbClr val="00A1DE"/>
                </a:solidFill>
              </a:rPr>
              <a:t>Importance of e-waste data</a:t>
            </a:r>
          </a:p>
        </p:txBody>
      </p:sp>
      <p:grpSp>
        <p:nvGrpSpPr>
          <p:cNvPr id="66" name="Gruppieren 38">
            <a:extLst>
              <a:ext uri="{FF2B5EF4-FFF2-40B4-BE49-F238E27FC236}">
                <a16:creationId xmlns:a16="http://schemas.microsoft.com/office/drawing/2014/main" id="{9C0378DA-439D-46DD-8E37-B8A2FC956924}"/>
              </a:ext>
            </a:extLst>
          </p:cNvPr>
          <p:cNvGrpSpPr/>
          <p:nvPr/>
        </p:nvGrpSpPr>
        <p:grpSpPr>
          <a:xfrm>
            <a:off x="1471810" y="3292912"/>
            <a:ext cx="9639734" cy="2852695"/>
            <a:chOff x="-7085530" y="3751847"/>
            <a:chExt cx="13891080" cy="4761447"/>
          </a:xfrm>
        </p:grpSpPr>
        <p:sp>
          <p:nvSpPr>
            <p:cNvPr id="68" name="Shape 604">
              <a:extLst>
                <a:ext uri="{FF2B5EF4-FFF2-40B4-BE49-F238E27FC236}">
                  <a16:creationId xmlns:a16="http://schemas.microsoft.com/office/drawing/2014/main" id="{78825E1D-675C-418E-91DF-4A29AC424A6C}"/>
                </a:ext>
              </a:extLst>
            </p:cNvPr>
            <p:cNvSpPr/>
            <p:nvPr/>
          </p:nvSpPr>
          <p:spPr>
            <a:xfrm>
              <a:off x="-421965" y="5045651"/>
              <a:ext cx="6163522" cy="800182"/>
            </a:xfrm>
            <a:prstGeom prst="rect">
              <a:avLst/>
            </a:prstGeom>
            <a:noFill/>
            <a:ln>
              <a:noFill/>
            </a:ln>
          </p:spPr>
          <p:txBody>
            <a:bodyPr lIns="91412" tIns="45700" rIns="91412" bIns="45700" anchor="t" anchorCtr="0">
              <a:noAutofit/>
            </a:bodyPr>
            <a:lstStyle/>
            <a:p>
              <a:pPr>
                <a:lnSpc>
                  <a:spcPct val="130000"/>
                </a:lnSpc>
                <a:buSzPct val="25000"/>
              </a:pPr>
              <a:endParaRPr lang="en-US" sz="1700" dirty="0">
                <a:latin typeface="Avenir Next LT Pro" panose="020B0504020202020204" pitchFamily="34" charset="0"/>
                <a:ea typeface="Roboto"/>
                <a:cs typeface="Roboto"/>
                <a:sym typeface="Roboto"/>
              </a:endParaRPr>
            </a:p>
            <a:p>
              <a:pPr>
                <a:lnSpc>
                  <a:spcPct val="130000"/>
                </a:lnSpc>
                <a:buSzPct val="25000"/>
              </a:pPr>
              <a:endParaRPr lang="en-US" sz="1700" dirty="0">
                <a:latin typeface="Avenir Next LT Pro" panose="020B0504020202020204" pitchFamily="34" charset="0"/>
                <a:ea typeface="Roboto"/>
                <a:cs typeface="Roboto"/>
                <a:sym typeface="Roboto"/>
              </a:endParaRPr>
            </a:p>
            <a:p>
              <a:pPr>
                <a:lnSpc>
                  <a:spcPct val="130000"/>
                </a:lnSpc>
                <a:buSzPct val="25000"/>
              </a:pPr>
              <a:endParaRPr lang="id-ID" sz="1700" dirty="0">
                <a:latin typeface="Avenir Next LT Pro" panose="020B0504020202020204" pitchFamily="34" charset="0"/>
                <a:ea typeface="Roboto"/>
                <a:cs typeface="Roboto"/>
                <a:sym typeface="Roboto"/>
              </a:endParaRPr>
            </a:p>
          </p:txBody>
        </p:sp>
        <p:sp>
          <p:nvSpPr>
            <p:cNvPr id="70" name="Shape 610">
              <a:extLst>
                <a:ext uri="{FF2B5EF4-FFF2-40B4-BE49-F238E27FC236}">
                  <a16:creationId xmlns:a16="http://schemas.microsoft.com/office/drawing/2014/main" id="{6B4AEED4-6909-4AEF-AD6F-6278C029370E}"/>
                </a:ext>
              </a:extLst>
            </p:cNvPr>
            <p:cNvSpPr/>
            <p:nvPr/>
          </p:nvSpPr>
          <p:spPr>
            <a:xfrm>
              <a:off x="-7085530" y="6239167"/>
              <a:ext cx="13327130" cy="2274127"/>
            </a:xfrm>
            <a:prstGeom prst="rect">
              <a:avLst/>
            </a:prstGeom>
            <a:noFill/>
            <a:ln>
              <a:noFill/>
            </a:ln>
          </p:spPr>
          <p:txBody>
            <a:bodyPr lIns="91412" tIns="45700" rIns="91412" bIns="45700" anchor="t" anchorCtr="0">
              <a:noAutofit/>
            </a:bodyPr>
            <a:lstStyle/>
            <a:p>
              <a:pPr algn="ctr">
                <a:lnSpc>
                  <a:spcPct val="130000"/>
                </a:lnSpc>
                <a:buSzPct val="25000"/>
              </a:pPr>
              <a:endParaRPr lang="en-US" i="1" dirty="0">
                <a:latin typeface="Avenir Next LT Pro" panose="020B0504020202020204" pitchFamily="34" charset="0"/>
                <a:ea typeface="Roboto"/>
                <a:cs typeface="Roboto"/>
                <a:sym typeface="Roboto"/>
              </a:endParaRPr>
            </a:p>
            <a:p>
              <a:pPr algn="ctr">
                <a:lnSpc>
                  <a:spcPct val="130000"/>
                </a:lnSpc>
                <a:buSzPct val="25000"/>
              </a:pPr>
              <a:r>
                <a:rPr lang="en-US" i="1" dirty="0">
                  <a:latin typeface="Avenir Next LT Pro" panose="020B0504020202020204" pitchFamily="34" charset="0"/>
                  <a:ea typeface="Roboto"/>
                  <a:cs typeface="Roboto"/>
                  <a:sym typeface="Roboto"/>
                </a:rPr>
                <a:t>Two approaches of collecting e-waste data; household and business data complements supply data and provides additional insights.</a:t>
              </a:r>
            </a:p>
            <a:p>
              <a:pPr algn="ctr">
                <a:lnSpc>
                  <a:spcPct val="130000"/>
                </a:lnSpc>
                <a:buSzPct val="25000"/>
              </a:pPr>
              <a:endParaRPr lang="id-ID" i="1" dirty="0">
                <a:latin typeface="Avenir Next LT Pro" panose="020B0504020202020204" pitchFamily="34" charset="0"/>
                <a:ea typeface="Roboto"/>
                <a:cs typeface="Roboto"/>
                <a:sym typeface="Roboto"/>
              </a:endParaRPr>
            </a:p>
          </p:txBody>
        </p:sp>
        <p:sp>
          <p:nvSpPr>
            <p:cNvPr id="72" name="Shape 616">
              <a:extLst>
                <a:ext uri="{FF2B5EF4-FFF2-40B4-BE49-F238E27FC236}">
                  <a16:creationId xmlns:a16="http://schemas.microsoft.com/office/drawing/2014/main" id="{45BC88E9-851D-4CCC-ADB7-5E335F30FC96}"/>
                </a:ext>
              </a:extLst>
            </p:cNvPr>
            <p:cNvSpPr/>
            <p:nvPr/>
          </p:nvSpPr>
          <p:spPr>
            <a:xfrm>
              <a:off x="-421961" y="3751847"/>
              <a:ext cx="7227511" cy="800182"/>
            </a:xfrm>
            <a:prstGeom prst="rect">
              <a:avLst/>
            </a:prstGeom>
            <a:noFill/>
            <a:ln>
              <a:noFill/>
            </a:ln>
          </p:spPr>
          <p:txBody>
            <a:bodyPr lIns="91412" tIns="45700" rIns="91412" bIns="45700" anchor="t" anchorCtr="0">
              <a:noAutofit/>
            </a:bodyPr>
            <a:lstStyle/>
            <a:p>
              <a:pPr>
                <a:lnSpc>
                  <a:spcPct val="130000"/>
                </a:lnSpc>
                <a:buSzPct val="25000"/>
              </a:pPr>
              <a:endParaRPr lang="id-ID" sz="1700" dirty="0">
                <a:latin typeface="Avenir Next LT Pro" panose="020B0504020202020204" pitchFamily="34" charset="0"/>
                <a:ea typeface="Roboto"/>
                <a:cs typeface="Roboto"/>
                <a:sym typeface="Roboto"/>
              </a:endParaRPr>
            </a:p>
          </p:txBody>
        </p:sp>
      </p:grpSp>
      <p:pic>
        <p:nvPicPr>
          <p:cNvPr id="5" name="Picture 4" descr="Text&#10;&#10;Description automatically generated with medium confidence">
            <a:extLst>
              <a:ext uri="{FF2B5EF4-FFF2-40B4-BE49-F238E27FC236}">
                <a16:creationId xmlns:a16="http://schemas.microsoft.com/office/drawing/2014/main" id="{8422EEF2-C242-41AD-9DC4-EF56F31BF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129" y="1544243"/>
            <a:ext cx="7187287" cy="3590368"/>
          </a:xfrm>
          <a:prstGeom prst="rect">
            <a:avLst/>
          </a:prstGeom>
        </p:spPr>
      </p:pic>
      <p:sp>
        <p:nvSpPr>
          <p:cNvPr id="34" name="Text Placeholder 6">
            <a:extLst>
              <a:ext uri="{FF2B5EF4-FFF2-40B4-BE49-F238E27FC236}">
                <a16:creationId xmlns:a16="http://schemas.microsoft.com/office/drawing/2014/main" id="{2A0EB6FA-1CA8-4C65-8E75-430229A4CF5A}"/>
              </a:ext>
            </a:extLst>
          </p:cNvPr>
          <p:cNvSpPr txBox="1">
            <a:spLocks/>
          </p:cNvSpPr>
          <p:nvPr/>
        </p:nvSpPr>
        <p:spPr>
          <a:xfrm>
            <a:off x="4418497" y="4904963"/>
            <a:ext cx="3686175" cy="317500"/>
          </a:xfrm>
          <a:prstGeom prst="rect">
            <a:avLst/>
          </a:prstGeom>
        </p:spPr>
        <p:txBody>
          <a:bodyPr vert="horz" lIns="91440" tIns="45720" rIns="91440" bIns="45720" rtlCol="0">
            <a:noAutofit/>
          </a:bodyPr>
          <a:lstStyle>
            <a:lvl1pPr marL="228600" indent="-228600" algn="r"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i="1" dirty="0">
                <a:solidFill>
                  <a:schemeClr val="tx1">
                    <a:lumMod val="50000"/>
                    <a:lumOff val="50000"/>
                  </a:schemeClr>
                </a:solidFill>
              </a:rPr>
              <a:t>Estimates from </a:t>
            </a:r>
            <a:r>
              <a:rPr lang="en-US" sz="1000" i="1" dirty="0">
                <a:solidFill>
                  <a:schemeClr val="tx1">
                    <a:lumMod val="50000"/>
                    <a:lumOff val="50000"/>
                  </a:schemeClr>
                </a:solidFill>
                <a:hlinkClick r:id="rId5">
                  <a:extLst>
                    <a:ext uri="{A12FA001-AC4F-418D-AE19-62706E023703}">
                      <ahyp:hlinkClr xmlns:ahyp="http://schemas.microsoft.com/office/drawing/2018/hyperlinkcolor" val="tx"/>
                    </a:ext>
                  </a:extLst>
                </a:hlinkClick>
              </a:rPr>
              <a:t>‘The Global E-waste Monitor 2020</a:t>
            </a:r>
            <a:r>
              <a:rPr lang="en-US" sz="1000" i="1" dirty="0">
                <a:solidFill>
                  <a:schemeClr val="tx1">
                    <a:lumMod val="50000"/>
                    <a:lumOff val="50000"/>
                  </a:schemeClr>
                </a:solidFill>
              </a:rPr>
              <a:t>’</a:t>
            </a:r>
          </a:p>
        </p:txBody>
      </p:sp>
      <p:sp>
        <p:nvSpPr>
          <p:cNvPr id="8" name="Text Placeholder 7">
            <a:extLst>
              <a:ext uri="{FF2B5EF4-FFF2-40B4-BE49-F238E27FC236}">
                <a16:creationId xmlns:a16="http://schemas.microsoft.com/office/drawing/2014/main" id="{18BE151B-DAA4-4C5C-8367-7FA0CEDD31AC}"/>
              </a:ext>
            </a:extLst>
          </p:cNvPr>
          <p:cNvSpPr>
            <a:spLocks noGrp="1"/>
          </p:cNvSpPr>
          <p:nvPr>
            <p:ph type="body" sz="quarter" idx="10"/>
          </p:nvPr>
        </p:nvSpPr>
        <p:spPr/>
        <p:txBody>
          <a:bodyPr/>
          <a:lstStyle/>
          <a:p>
            <a:r>
              <a:rPr lang="en-US" sz="1400" dirty="0">
                <a:solidFill>
                  <a:schemeClr val="bg1">
                    <a:lumMod val="65000"/>
                  </a:schemeClr>
                </a:solidFill>
              </a:rPr>
              <a:t>E-waste data</a:t>
            </a:r>
            <a:endParaRPr lang="en-GB" sz="1400" dirty="0">
              <a:solidFill>
                <a:schemeClr val="bg1">
                  <a:lumMod val="65000"/>
                </a:schemeClr>
              </a:solidFill>
            </a:endParaRPr>
          </a:p>
        </p:txBody>
      </p:sp>
      <p:graphicFrame>
        <p:nvGraphicFramePr>
          <p:cNvPr id="6" name="TextBox 11">
            <a:extLst>
              <a:ext uri="{FF2B5EF4-FFF2-40B4-BE49-F238E27FC236}">
                <a16:creationId xmlns:a16="http://schemas.microsoft.com/office/drawing/2014/main" id="{89730E17-81A0-DDAC-AD74-3846F24AD5FB}"/>
              </a:ext>
            </a:extLst>
          </p:cNvPr>
          <p:cNvGraphicFramePr/>
          <p:nvPr>
            <p:extLst>
              <p:ext uri="{D42A27DB-BD31-4B8C-83A1-F6EECF244321}">
                <p14:modId xmlns:p14="http://schemas.microsoft.com/office/powerpoint/2010/main" val="60851458"/>
              </p:ext>
            </p:extLst>
          </p:nvPr>
        </p:nvGraphicFramePr>
        <p:xfrm>
          <a:off x="-28822" y="1807782"/>
          <a:ext cx="5136922" cy="30680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Graphic 6" descr="Bullseye with solid fill">
            <a:extLst>
              <a:ext uri="{FF2B5EF4-FFF2-40B4-BE49-F238E27FC236}">
                <a16:creationId xmlns:a16="http://schemas.microsoft.com/office/drawing/2014/main" id="{C129AF27-4AE8-8EA4-A342-6B634E24A1B2}"/>
              </a:ext>
            </a:extLst>
          </p:cNvPr>
          <p:cNvPicPr>
            <a:picLocks/>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92013" y="2043584"/>
            <a:ext cx="648000" cy="648000"/>
          </a:xfrm>
          <a:prstGeom prst="rect">
            <a:avLst/>
          </a:prstGeom>
        </p:spPr>
      </p:pic>
      <p:pic>
        <p:nvPicPr>
          <p:cNvPr id="9" name="Graphic 8" descr="Statistics with solid fill">
            <a:extLst>
              <a:ext uri="{FF2B5EF4-FFF2-40B4-BE49-F238E27FC236}">
                <a16:creationId xmlns:a16="http://schemas.microsoft.com/office/drawing/2014/main" id="{879C012F-C087-E600-9978-4181C32C47A8}"/>
              </a:ext>
            </a:extLst>
          </p:cNvPr>
          <p:cNvPicPr>
            <a:picLocks/>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2013" y="3032909"/>
            <a:ext cx="648000" cy="648000"/>
          </a:xfrm>
          <a:prstGeom prst="rect">
            <a:avLst/>
          </a:prstGeom>
        </p:spPr>
      </p:pic>
      <p:pic>
        <p:nvPicPr>
          <p:cNvPr id="10" name="Graphic 9" descr="Earth globe: Africa and Europe with solid fill">
            <a:extLst>
              <a:ext uri="{FF2B5EF4-FFF2-40B4-BE49-F238E27FC236}">
                <a16:creationId xmlns:a16="http://schemas.microsoft.com/office/drawing/2014/main" id="{7867FBE6-C4F8-801B-4AAF-C4E09904A21C}"/>
              </a:ext>
            </a:extLst>
          </p:cNvPr>
          <p:cNvPicPr>
            <a:picLocks/>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92013" y="4006062"/>
            <a:ext cx="648000" cy="648000"/>
          </a:xfrm>
          <a:prstGeom prst="rect">
            <a:avLst/>
          </a:prstGeom>
        </p:spPr>
      </p:pic>
      <p:pic>
        <p:nvPicPr>
          <p:cNvPr id="11" name="Picture 4" descr="ITU Logo">
            <a:extLst>
              <a:ext uri="{FF2B5EF4-FFF2-40B4-BE49-F238E27FC236}">
                <a16:creationId xmlns:a16="http://schemas.microsoft.com/office/drawing/2014/main" id="{42957A14-4699-B0D1-A21B-6B25BCCE861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6208429"/>
            <a:ext cx="539999" cy="5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904B692-ADFB-D8AC-5E72-01CBD12CE069}"/>
              </a:ext>
            </a:extLst>
          </p:cNvPr>
          <p:cNvPicPr>
            <a:picLocks noChangeAspect="1"/>
          </p:cNvPicPr>
          <p:nvPr/>
        </p:nvPicPr>
        <p:blipFill>
          <a:blip r:embed="rId18"/>
          <a:stretch>
            <a:fillRect/>
          </a:stretch>
        </p:blipFill>
        <p:spPr>
          <a:xfrm>
            <a:off x="2322982" y="6159489"/>
            <a:ext cx="1543859" cy="666922"/>
          </a:xfrm>
          <a:prstGeom prst="rect">
            <a:avLst/>
          </a:prstGeom>
        </p:spPr>
      </p:pic>
      <p:pic>
        <p:nvPicPr>
          <p:cNvPr id="13" name="Picture 2">
            <a:extLst>
              <a:ext uri="{FF2B5EF4-FFF2-40B4-BE49-F238E27FC236}">
                <a16:creationId xmlns:a16="http://schemas.microsoft.com/office/drawing/2014/main" id="{7AFFA582-0B27-2ADC-2461-FFF71ED99EF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1573" y="6096620"/>
            <a:ext cx="1319835" cy="7297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711209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Survey design</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background</a:t>
            </a:r>
            <a:endParaRPr lang="en-GB" dirty="0"/>
          </a:p>
        </p:txBody>
      </p:sp>
      <p:sp>
        <p:nvSpPr>
          <p:cNvPr id="7" name="TextBox 6">
            <a:extLst>
              <a:ext uri="{FF2B5EF4-FFF2-40B4-BE49-F238E27FC236}">
                <a16:creationId xmlns:a16="http://schemas.microsoft.com/office/drawing/2014/main" id="{14646B93-5B4D-D298-EFE3-0DE20CEE1575}"/>
              </a:ext>
            </a:extLst>
          </p:cNvPr>
          <p:cNvSpPr txBox="1"/>
          <p:nvPr/>
        </p:nvSpPr>
        <p:spPr>
          <a:xfrm>
            <a:off x="2608697" y="1830754"/>
            <a:ext cx="3713037" cy="380104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1700" dirty="0">
                <a:latin typeface="Avenir Next LT Pro" panose="020B0504020202020204" pitchFamily="34" charset="0"/>
              </a:rPr>
              <a:t>Survey aimed to understand e-waste generation and disposal.</a:t>
            </a:r>
          </a:p>
          <a:p>
            <a:pPr marL="342900" indent="-342900">
              <a:spcAft>
                <a:spcPts val="1200"/>
              </a:spcAft>
              <a:buFont typeface="Arial" panose="020B0604020202020204" pitchFamily="34" charset="0"/>
              <a:buChar char="•"/>
            </a:pPr>
            <a:r>
              <a:rPr lang="en-GB" sz="1700" dirty="0">
                <a:latin typeface="Avenir Next LT Pro" panose="020B0504020202020204" pitchFamily="34" charset="0"/>
              </a:rPr>
              <a:t>Questions focused on discard behaviour, reasons to dispose, and possession of Electronic and Electrical Equipment (EEE).</a:t>
            </a:r>
          </a:p>
          <a:p>
            <a:pPr marL="342900" indent="-342900">
              <a:spcAft>
                <a:spcPts val="1200"/>
              </a:spcAft>
              <a:buFont typeface="Arial" panose="020B0604020202020204" pitchFamily="34" charset="0"/>
              <a:buChar char="•"/>
            </a:pPr>
            <a:r>
              <a:rPr lang="en-GB" sz="1700" dirty="0">
                <a:latin typeface="Avenir Next LT Pro" panose="020B0504020202020204" pitchFamily="34" charset="0"/>
              </a:rPr>
              <a:t>The list of electronics used in the surveys are based on a subset of the UNU-KEYS where products are classified by similar function, comparable material composition and end-of-life attributes. </a:t>
            </a:r>
          </a:p>
        </p:txBody>
      </p:sp>
      <p:pic>
        <p:nvPicPr>
          <p:cNvPr id="8" name="Picture 2" descr="Electronic vs. paper-based data collection - SurveyCTO">
            <a:extLst>
              <a:ext uri="{FF2B5EF4-FFF2-40B4-BE49-F238E27FC236}">
                <a16:creationId xmlns:a16="http://schemas.microsoft.com/office/drawing/2014/main" id="{9EDB076A-F923-4328-0771-AA54309604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52" r="47590"/>
          <a:stretch/>
        </p:blipFill>
        <p:spPr bwMode="auto">
          <a:xfrm>
            <a:off x="-50835" y="0"/>
            <a:ext cx="2431726"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B004FCA-36C6-EA39-7251-DEE1AFE2682D}"/>
              </a:ext>
            </a:extLst>
          </p:cNvPr>
          <p:cNvSpPr txBox="1"/>
          <p:nvPr/>
        </p:nvSpPr>
        <p:spPr>
          <a:xfrm>
            <a:off x="6433458" y="665600"/>
            <a:ext cx="5551714" cy="6055504"/>
          </a:xfrm>
          <a:prstGeom prst="rect">
            <a:avLst/>
          </a:prstGeom>
          <a:solidFill>
            <a:schemeClr val="bg1">
              <a:lumMod val="95000"/>
            </a:schemeClr>
          </a:solidFill>
        </p:spPr>
        <p:txBody>
          <a:bodyPr wrap="square">
            <a:spAutoFit/>
          </a:bodyPr>
          <a:lstStyle/>
          <a:p>
            <a:pPr marL="342900" indent="-342900">
              <a:spcAft>
                <a:spcPts val="300"/>
              </a:spcAft>
              <a:buFont typeface="+mj-lt"/>
              <a:buAutoNum type="arabicPeriod"/>
            </a:pPr>
            <a:r>
              <a:rPr lang="en-GB" sz="1500" dirty="0">
                <a:solidFill>
                  <a:srgbClr val="00A1DE"/>
                </a:solidFill>
              </a:rPr>
              <a:t>Fridges [including. combi-fridges]</a:t>
            </a:r>
          </a:p>
          <a:p>
            <a:pPr marL="342900" indent="-342900">
              <a:spcAft>
                <a:spcPts val="300"/>
              </a:spcAft>
              <a:buFont typeface="+mj-lt"/>
              <a:buAutoNum type="arabicPeriod"/>
            </a:pPr>
            <a:r>
              <a:rPr lang="en-GB" sz="1500" dirty="0">
                <a:solidFill>
                  <a:srgbClr val="00A1DE"/>
                </a:solidFill>
              </a:rPr>
              <a:t>Freezers</a:t>
            </a:r>
          </a:p>
          <a:p>
            <a:pPr marL="342900" indent="-342900">
              <a:spcAft>
                <a:spcPts val="300"/>
              </a:spcAft>
              <a:buFont typeface="+mj-lt"/>
              <a:buAutoNum type="arabicPeriod"/>
            </a:pPr>
            <a:r>
              <a:rPr lang="en-GB" sz="1500" dirty="0">
                <a:solidFill>
                  <a:srgbClr val="00A1DE"/>
                </a:solidFill>
              </a:rPr>
              <a:t>Air Conditioners [household installed and portable]</a:t>
            </a:r>
          </a:p>
          <a:p>
            <a:pPr marL="342900" indent="-342900">
              <a:spcAft>
                <a:spcPts val="300"/>
              </a:spcAft>
              <a:buFont typeface="+mj-lt"/>
              <a:buAutoNum type="arabicPeriod"/>
            </a:pPr>
            <a:r>
              <a:rPr lang="en-GB" sz="1500" dirty="0">
                <a:solidFill>
                  <a:srgbClr val="00A1DE"/>
                </a:solidFill>
              </a:rPr>
              <a:t>Laptops [including. tablets]</a:t>
            </a:r>
          </a:p>
          <a:p>
            <a:pPr marL="342900" indent="-342900">
              <a:spcAft>
                <a:spcPts val="300"/>
              </a:spcAft>
              <a:buFont typeface="+mj-lt"/>
              <a:buAutoNum type="arabicPeriod"/>
            </a:pPr>
            <a:r>
              <a:rPr lang="en-GB" sz="1500" dirty="0">
                <a:solidFill>
                  <a:srgbClr val="00A1DE"/>
                </a:solidFill>
              </a:rPr>
              <a:t>Flat Display Panel Monitors for computers [LCD/LED]</a:t>
            </a:r>
          </a:p>
          <a:p>
            <a:pPr marL="342900" indent="-342900">
              <a:spcAft>
                <a:spcPts val="300"/>
              </a:spcAft>
              <a:buFont typeface="+mj-lt"/>
              <a:buAutoNum type="arabicPeriod"/>
            </a:pPr>
            <a:r>
              <a:rPr lang="en-GB" sz="1500" dirty="0">
                <a:solidFill>
                  <a:srgbClr val="00A1DE"/>
                </a:solidFill>
              </a:rPr>
              <a:t>Flat Display Panel Televisions [LCD/LED/Plasma]</a:t>
            </a:r>
          </a:p>
          <a:p>
            <a:pPr marL="342900" indent="-342900">
              <a:spcAft>
                <a:spcPts val="300"/>
              </a:spcAft>
              <a:buFont typeface="+mj-lt"/>
              <a:buAutoNum type="arabicPeriod"/>
            </a:pPr>
            <a:r>
              <a:rPr lang="en-GB" sz="1500" dirty="0">
                <a:solidFill>
                  <a:srgbClr val="00A1DE"/>
                </a:solidFill>
              </a:rPr>
              <a:t>Kitchen equipment [e.g. large furnaces/ovens/cooking equipment – electrical]</a:t>
            </a:r>
          </a:p>
          <a:p>
            <a:pPr marL="342900" indent="-342900">
              <a:spcAft>
                <a:spcPts val="300"/>
              </a:spcAft>
              <a:buFont typeface="+mj-lt"/>
              <a:buAutoNum type="arabicPeriod"/>
            </a:pPr>
            <a:r>
              <a:rPr lang="en-GB" sz="1500" dirty="0">
                <a:solidFill>
                  <a:srgbClr val="00A1DE"/>
                </a:solidFill>
              </a:rPr>
              <a:t>Washing Machines [including. combined dryers]</a:t>
            </a:r>
          </a:p>
          <a:p>
            <a:pPr marL="342900" indent="-342900">
              <a:spcAft>
                <a:spcPts val="300"/>
              </a:spcAft>
              <a:buFont typeface="+mj-lt"/>
              <a:buAutoNum type="arabicPeriod"/>
            </a:pPr>
            <a:r>
              <a:rPr lang="en-GB" sz="1500" dirty="0">
                <a:solidFill>
                  <a:srgbClr val="00A1DE"/>
                </a:solidFill>
              </a:rPr>
              <a:t>Dryers [wash dryers/centrifuges]</a:t>
            </a:r>
          </a:p>
          <a:p>
            <a:pPr marL="342900" indent="-342900">
              <a:spcAft>
                <a:spcPts val="300"/>
              </a:spcAft>
              <a:buFont typeface="+mj-lt"/>
              <a:buAutoNum type="arabicPeriod"/>
            </a:pPr>
            <a:r>
              <a:rPr lang="en-GB" sz="1500" dirty="0">
                <a:solidFill>
                  <a:srgbClr val="00A1DE"/>
                </a:solidFill>
              </a:rPr>
              <a:t>Microwaves [including. combined excluding. grills]</a:t>
            </a:r>
          </a:p>
          <a:p>
            <a:pPr marL="342900" indent="-342900">
              <a:spcAft>
                <a:spcPts val="300"/>
              </a:spcAft>
              <a:buFont typeface="+mj-lt"/>
              <a:buAutoNum type="arabicPeriod"/>
            </a:pPr>
            <a:r>
              <a:rPr lang="en-GB" sz="1500" dirty="0">
                <a:solidFill>
                  <a:srgbClr val="00A1DE"/>
                </a:solidFill>
              </a:rPr>
              <a:t>Equipment for food preparation [e.g. toaster/grills/food processing/frying pans] excluding hot water preparation</a:t>
            </a:r>
          </a:p>
          <a:p>
            <a:pPr marL="342900" indent="-342900">
              <a:spcAft>
                <a:spcPts val="300"/>
              </a:spcAft>
              <a:buFont typeface="+mj-lt"/>
              <a:buAutoNum type="arabicPeriod"/>
            </a:pPr>
            <a:r>
              <a:rPr lang="en-GB" sz="1500" dirty="0">
                <a:solidFill>
                  <a:srgbClr val="00A1DE"/>
                </a:solidFill>
              </a:rPr>
              <a:t>Small household equipment for hot water preparation [e.g. coffee/tea/water cookers]</a:t>
            </a:r>
          </a:p>
          <a:p>
            <a:pPr marL="342900" indent="-342900">
              <a:spcAft>
                <a:spcPts val="300"/>
              </a:spcAft>
              <a:buFont typeface="+mj-lt"/>
              <a:buAutoNum type="arabicPeriod"/>
            </a:pPr>
            <a:r>
              <a:rPr lang="en-GB" sz="1500" dirty="0">
                <a:solidFill>
                  <a:srgbClr val="00A1DE"/>
                </a:solidFill>
              </a:rPr>
              <a:t>Vacuum Cleaners [excluding. professional]</a:t>
            </a:r>
          </a:p>
          <a:p>
            <a:pPr marL="342900" indent="-342900">
              <a:spcAft>
                <a:spcPts val="300"/>
              </a:spcAft>
              <a:buFont typeface="+mj-lt"/>
              <a:buAutoNum type="arabicPeriod"/>
            </a:pPr>
            <a:r>
              <a:rPr lang="en-GB" sz="1500" dirty="0">
                <a:solidFill>
                  <a:srgbClr val="00A1DE"/>
                </a:solidFill>
              </a:rPr>
              <a:t>Personal Care equipment [e.g. tooth brushes/hair dryers/razors - electrical]</a:t>
            </a:r>
          </a:p>
          <a:p>
            <a:pPr marL="342900" indent="-342900">
              <a:spcAft>
                <a:spcPts val="300"/>
              </a:spcAft>
              <a:buFont typeface="+mj-lt"/>
              <a:buAutoNum type="arabicPeriod"/>
            </a:pPr>
            <a:r>
              <a:rPr lang="en-GB" sz="1500" dirty="0">
                <a:solidFill>
                  <a:srgbClr val="00A1DE"/>
                </a:solidFill>
              </a:rPr>
              <a:t>Desktop PCs [excluding. monitors/accessories]</a:t>
            </a:r>
          </a:p>
          <a:p>
            <a:pPr marL="342900" indent="-342900">
              <a:spcAft>
                <a:spcPts val="300"/>
              </a:spcAft>
              <a:buFont typeface="+mj-lt"/>
              <a:buAutoNum type="arabicPeriod"/>
            </a:pPr>
            <a:r>
              <a:rPr lang="en-GB" sz="1500" dirty="0">
                <a:solidFill>
                  <a:srgbClr val="00A1DE"/>
                </a:solidFill>
              </a:rPr>
              <a:t>Printers [e.g. scanners/multi functionals/faxes]</a:t>
            </a:r>
          </a:p>
          <a:p>
            <a:pPr marL="342900" indent="-342900">
              <a:spcAft>
                <a:spcPts val="300"/>
              </a:spcAft>
              <a:buFont typeface="+mj-lt"/>
              <a:buAutoNum type="arabicPeriod"/>
            </a:pPr>
            <a:r>
              <a:rPr lang="en-GB" sz="1500" dirty="0">
                <a:solidFill>
                  <a:srgbClr val="00A1DE"/>
                </a:solidFill>
              </a:rPr>
              <a:t>Mobile Phones [including. smartphones/pagers]</a:t>
            </a:r>
          </a:p>
          <a:p>
            <a:pPr marL="342900" indent="-342900">
              <a:spcAft>
                <a:spcPts val="300"/>
              </a:spcAft>
              <a:buFont typeface="+mj-lt"/>
              <a:buAutoNum type="arabicPeriod"/>
            </a:pPr>
            <a:r>
              <a:rPr lang="en-GB" sz="1500" dirty="0">
                <a:solidFill>
                  <a:srgbClr val="00A1DE"/>
                </a:solidFill>
              </a:rPr>
              <a:t>Telecommunication equipment e.g. [cordless phones/answering machines]</a:t>
            </a:r>
          </a:p>
        </p:txBody>
      </p:sp>
    </p:spTree>
    <p:custDataLst>
      <p:tags r:id="rId1"/>
    </p:custDataLst>
    <p:extLst>
      <p:ext uri="{BB962C8B-B14F-4D97-AF65-F5344CB8AC3E}">
        <p14:creationId xmlns:p14="http://schemas.microsoft.com/office/powerpoint/2010/main" val="136620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Pilot survey questions</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background</a:t>
            </a:r>
            <a:endParaRPr lang="en-GB" dirty="0"/>
          </a:p>
        </p:txBody>
      </p:sp>
      <p:sp>
        <p:nvSpPr>
          <p:cNvPr id="3" name="TextBox 2">
            <a:extLst>
              <a:ext uri="{FF2B5EF4-FFF2-40B4-BE49-F238E27FC236}">
                <a16:creationId xmlns:a16="http://schemas.microsoft.com/office/drawing/2014/main" id="{8478330B-3DBF-DA4D-4AB6-67D63FDB2E99}"/>
              </a:ext>
            </a:extLst>
          </p:cNvPr>
          <p:cNvSpPr txBox="1"/>
          <p:nvPr/>
        </p:nvSpPr>
        <p:spPr>
          <a:xfrm>
            <a:off x="616268" y="1814850"/>
            <a:ext cx="11174579" cy="4008341"/>
          </a:xfrm>
          <a:prstGeom prst="rect">
            <a:avLst/>
          </a:prstGeom>
          <a:noFill/>
        </p:spPr>
        <p:txBody>
          <a:bodyPr wrap="square" rtlCol="0">
            <a:spAutoFit/>
          </a:bodyPr>
          <a:lstStyle/>
          <a:p>
            <a:pPr marL="342900" indent="-342900">
              <a:lnSpc>
                <a:spcPct val="107000"/>
              </a:lnSpc>
              <a:spcAft>
                <a:spcPts val="600"/>
              </a:spcAft>
              <a:buFont typeface="+mj-lt"/>
              <a:buAutoNum type="arabicPeriod"/>
            </a:pPr>
            <a:r>
              <a:rPr lang="en-GB" sz="1600" dirty="0">
                <a:latin typeface="Avenir Next LT Pro" panose="020B0504020202020204" pitchFamily="34" charset="0"/>
              </a:rPr>
              <a:t>Which of the following electric/electronic products </a:t>
            </a:r>
            <a:r>
              <a:rPr lang="en-GB" sz="1600" b="1" u="sng" dirty="0">
                <a:latin typeface="Avenir Next LT Pro" panose="020B0504020202020204" pitchFamily="34" charset="0"/>
              </a:rPr>
              <a:t>exist</a:t>
            </a:r>
            <a:r>
              <a:rPr lang="en-GB" sz="1600" b="1" dirty="0">
                <a:latin typeface="Avenir Next LT Pro" panose="020B0504020202020204" pitchFamily="34" charset="0"/>
              </a:rPr>
              <a:t> </a:t>
            </a:r>
            <a:r>
              <a:rPr lang="en-GB" sz="1600" dirty="0">
                <a:latin typeface="Avenir Next LT Pro" panose="020B0504020202020204" pitchFamily="34" charset="0"/>
              </a:rPr>
              <a:t>in your household/ business?</a:t>
            </a:r>
          </a:p>
          <a:p>
            <a:pPr marL="342900" indent="-342900">
              <a:lnSpc>
                <a:spcPct val="107000"/>
              </a:lnSpc>
              <a:spcAft>
                <a:spcPts val="600"/>
              </a:spcAft>
              <a:buFont typeface="+mj-lt"/>
              <a:buAutoNum type="arabicPeriod"/>
            </a:pPr>
            <a:r>
              <a:rPr lang="en-GB" sz="1600" dirty="0">
                <a:latin typeface="Avenir Next LT Pro" panose="020B0504020202020204" pitchFamily="34" charset="0"/>
              </a:rPr>
              <a:t>Which of the following electric/electronic products in your possession </a:t>
            </a:r>
            <a:r>
              <a:rPr lang="en-GB" sz="1600" b="1" u="sng" dirty="0">
                <a:latin typeface="Avenir Next LT Pro" panose="020B0504020202020204" pitchFamily="34" charset="0"/>
              </a:rPr>
              <a:t>are functioning</a:t>
            </a:r>
            <a:r>
              <a:rPr lang="en-GB" sz="1600" dirty="0">
                <a:latin typeface="Avenir Next LT Pro" panose="020B0504020202020204" pitchFamily="34" charset="0"/>
              </a:rPr>
              <a:t>?</a:t>
            </a:r>
          </a:p>
          <a:p>
            <a:pPr marL="342900" indent="-342900">
              <a:lnSpc>
                <a:spcPct val="107000"/>
              </a:lnSpc>
              <a:spcAft>
                <a:spcPts val="600"/>
              </a:spcAft>
              <a:buFont typeface="+mj-lt"/>
              <a:buAutoNum type="arabicPeriod"/>
            </a:pPr>
            <a:r>
              <a:rPr lang="en-GB" sz="1600" dirty="0">
                <a:latin typeface="Avenir Next LT Pro" panose="020B0504020202020204" pitchFamily="34" charset="0"/>
              </a:rPr>
              <a:t>Of the following, </a:t>
            </a:r>
            <a:r>
              <a:rPr lang="en-GB" sz="1600" b="1" u="sng" dirty="0">
                <a:latin typeface="Avenir Next LT Pro" panose="020B0504020202020204" pitchFamily="34" charset="0"/>
              </a:rPr>
              <a:t>how many </a:t>
            </a:r>
            <a:r>
              <a:rPr lang="en-GB" sz="1600" dirty="0">
                <a:latin typeface="Avenir Next LT Pro" panose="020B0504020202020204" pitchFamily="34" charset="0"/>
              </a:rPr>
              <a:t>of these electric/electronic products in your possession are functioning? (Quantity)</a:t>
            </a:r>
          </a:p>
          <a:p>
            <a:pPr marL="342900" indent="-342900">
              <a:lnSpc>
                <a:spcPct val="107000"/>
              </a:lnSpc>
              <a:spcAft>
                <a:spcPts val="600"/>
              </a:spcAft>
              <a:buFont typeface="+mj-lt"/>
              <a:buAutoNum type="arabicPeriod"/>
            </a:pPr>
            <a:r>
              <a:rPr lang="en-GB" sz="1600" dirty="0">
                <a:latin typeface="Avenir Next LT Pro" panose="020B0504020202020204" pitchFamily="34" charset="0"/>
              </a:rPr>
              <a:t>Which of the following electric/electronic products in your possession </a:t>
            </a:r>
            <a:r>
              <a:rPr lang="en-GB" sz="1600" b="1" u="sng" dirty="0">
                <a:latin typeface="Avenir Next LT Pro" panose="020B0504020202020204" pitchFamily="34" charset="0"/>
              </a:rPr>
              <a:t>are not functioning</a:t>
            </a:r>
            <a:r>
              <a:rPr lang="en-GB" sz="1600" dirty="0">
                <a:latin typeface="Avenir Next LT Pro" panose="020B0504020202020204" pitchFamily="34" charset="0"/>
              </a:rPr>
              <a:t>?</a:t>
            </a:r>
          </a:p>
          <a:p>
            <a:pPr marL="342900" indent="-342900">
              <a:lnSpc>
                <a:spcPct val="107000"/>
              </a:lnSpc>
              <a:spcAft>
                <a:spcPts val="600"/>
              </a:spcAft>
              <a:buFont typeface="+mj-lt"/>
              <a:buAutoNum type="arabicPeriod"/>
            </a:pPr>
            <a:r>
              <a:rPr lang="en-GB" sz="1600" dirty="0">
                <a:latin typeface="Avenir Next LT Pro" panose="020B0504020202020204" pitchFamily="34" charset="0"/>
              </a:rPr>
              <a:t>Of the following, </a:t>
            </a:r>
            <a:r>
              <a:rPr lang="en-GB" sz="1600" b="1" u="sng" dirty="0">
                <a:latin typeface="Avenir Next LT Pro" panose="020B0504020202020204" pitchFamily="34" charset="0"/>
              </a:rPr>
              <a:t>how many </a:t>
            </a:r>
            <a:r>
              <a:rPr lang="en-GB" sz="1600" dirty="0">
                <a:latin typeface="Avenir Next LT Pro" panose="020B0504020202020204" pitchFamily="34" charset="0"/>
              </a:rPr>
              <a:t>of these electric/electronic products in your possession are not functioning? (Quantity)</a:t>
            </a:r>
          </a:p>
          <a:p>
            <a:pPr marL="342900" indent="-342900">
              <a:lnSpc>
                <a:spcPct val="107000"/>
              </a:lnSpc>
              <a:spcAft>
                <a:spcPts val="600"/>
              </a:spcAft>
              <a:buFont typeface="+mj-lt"/>
              <a:buAutoNum type="arabicPeriod"/>
            </a:pPr>
            <a:r>
              <a:rPr lang="en-GB" sz="1600" dirty="0">
                <a:latin typeface="Avenir Next LT Pro" panose="020B0504020202020204" pitchFamily="34" charset="0"/>
              </a:rPr>
              <a:t>Which of the following products have you </a:t>
            </a:r>
            <a:r>
              <a:rPr lang="en-GB" sz="1600" b="1" u="sng" dirty="0">
                <a:latin typeface="Avenir Next LT Pro" panose="020B0504020202020204" pitchFamily="34" charset="0"/>
              </a:rPr>
              <a:t>discarded in the past 24 months</a:t>
            </a:r>
            <a:r>
              <a:rPr lang="en-GB" sz="1600" dirty="0">
                <a:latin typeface="Avenir Next LT Pro" panose="020B0504020202020204" pitchFamily="34" charset="0"/>
              </a:rPr>
              <a:t>?</a:t>
            </a:r>
          </a:p>
          <a:p>
            <a:pPr marL="342900" indent="-342900">
              <a:lnSpc>
                <a:spcPct val="107000"/>
              </a:lnSpc>
              <a:spcAft>
                <a:spcPts val="600"/>
              </a:spcAft>
              <a:buFont typeface="+mj-lt"/>
              <a:buAutoNum type="arabicPeriod"/>
            </a:pPr>
            <a:r>
              <a:rPr lang="en-GB" sz="1600" dirty="0">
                <a:latin typeface="Avenir Next LT Pro" panose="020B0504020202020204" pitchFamily="34" charset="0"/>
              </a:rPr>
              <a:t>For each of the following products kindly tell me </a:t>
            </a:r>
            <a:r>
              <a:rPr lang="en-GB" sz="1600" b="1" u="sng" dirty="0">
                <a:latin typeface="Avenir Next LT Pro" panose="020B0504020202020204" pitchFamily="34" charset="0"/>
              </a:rPr>
              <a:t>how many </a:t>
            </a:r>
            <a:r>
              <a:rPr lang="en-GB" sz="1600" dirty="0">
                <a:latin typeface="Avenir Next LT Pro" panose="020B0504020202020204" pitchFamily="34" charset="0"/>
              </a:rPr>
              <a:t>you have discarded in the past 24 months?</a:t>
            </a:r>
          </a:p>
          <a:p>
            <a:pPr marL="342900" indent="-342900">
              <a:lnSpc>
                <a:spcPct val="107000"/>
              </a:lnSpc>
              <a:spcAft>
                <a:spcPts val="600"/>
              </a:spcAft>
              <a:buFont typeface="+mj-lt"/>
              <a:buAutoNum type="arabicPeriod"/>
            </a:pPr>
            <a:r>
              <a:rPr lang="en-GB" sz="1600" dirty="0">
                <a:latin typeface="Avenir Next LT Pro" panose="020B0504020202020204" pitchFamily="34" charset="0"/>
              </a:rPr>
              <a:t>If you have discarded that product in the past 24 months, what was the </a:t>
            </a:r>
            <a:r>
              <a:rPr lang="en-GB" sz="1600" b="1" u="sng" dirty="0">
                <a:latin typeface="Avenir Next LT Pro" panose="020B0504020202020204" pitchFamily="34" charset="0"/>
              </a:rPr>
              <a:t>disposal route </a:t>
            </a:r>
            <a:r>
              <a:rPr lang="en-GB" sz="1600" dirty="0">
                <a:latin typeface="Avenir Next LT Pro" panose="020B0504020202020204" pitchFamily="34" charset="0"/>
              </a:rPr>
              <a:t>for the #ProductsDiscarded?</a:t>
            </a:r>
          </a:p>
          <a:p>
            <a:pPr marL="342900" indent="-342900">
              <a:lnSpc>
                <a:spcPct val="107000"/>
              </a:lnSpc>
              <a:spcAft>
                <a:spcPts val="600"/>
              </a:spcAft>
              <a:buFont typeface="+mj-lt"/>
              <a:buAutoNum type="arabicPeriod"/>
            </a:pPr>
            <a:r>
              <a:rPr lang="en-GB" sz="1600" dirty="0">
                <a:latin typeface="Avenir Next LT Pro" panose="020B0504020202020204" pitchFamily="34" charset="0"/>
              </a:rPr>
              <a:t>Demographics:</a:t>
            </a:r>
          </a:p>
          <a:p>
            <a:pPr marL="800100" lvl="1" indent="-342900">
              <a:lnSpc>
                <a:spcPct val="107000"/>
              </a:lnSpc>
              <a:spcAft>
                <a:spcPts val="600"/>
              </a:spcAft>
              <a:buFont typeface="Wingdings" panose="05000000000000000000" pitchFamily="2" charset="2"/>
              <a:buChar char="§"/>
            </a:pPr>
            <a:r>
              <a:rPr lang="en-GB" sz="1600" b="1" dirty="0">
                <a:latin typeface="Avenir Next LT Pro" panose="020B0504020202020204" pitchFamily="34" charset="0"/>
              </a:rPr>
              <a:t>Households: </a:t>
            </a:r>
            <a:r>
              <a:rPr lang="en-GB" sz="1600" dirty="0">
                <a:effectLst/>
                <a:latin typeface="Avenir Next LT Pro" panose="020B0504020202020204" pitchFamily="34" charset="0"/>
                <a:ea typeface="Calibri" panose="020F0502020204030204" pitchFamily="34" charset="0"/>
                <a:cs typeface="Times New Roman" panose="02020603050405020304" pitchFamily="18" charset="0"/>
              </a:rPr>
              <a:t>Age, Gender, Occupation, Income, </a:t>
            </a:r>
            <a:r>
              <a:rPr lang="en-GB" sz="1600" dirty="0">
                <a:latin typeface="Avenir Next LT Pro" panose="020B0504020202020204" pitchFamily="34" charset="0"/>
                <a:ea typeface="Calibri" panose="020F0502020204030204" pitchFamily="34" charset="0"/>
                <a:cs typeface="Times New Roman" panose="02020603050405020304" pitchFamily="18" charset="0"/>
              </a:rPr>
              <a:t>Household size</a:t>
            </a: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600"/>
              </a:spcAft>
              <a:buFont typeface="Wingdings" panose="05000000000000000000" pitchFamily="2" charset="2"/>
              <a:buChar char="§"/>
            </a:pPr>
            <a:r>
              <a:rPr lang="en-GB" sz="1600" b="1" dirty="0">
                <a:latin typeface="Avenir Next LT Pro" panose="020B0504020202020204" pitchFamily="34" charset="0"/>
              </a:rPr>
              <a:t>Businesses: </a:t>
            </a:r>
            <a:r>
              <a:rPr lang="en-GB" sz="1600" dirty="0">
                <a:effectLst/>
                <a:latin typeface="Avenir Next LT Pro" panose="020B0504020202020204" pitchFamily="34" charset="0"/>
                <a:ea typeface="Calibri" panose="020F0502020204030204" pitchFamily="34" charset="0"/>
                <a:cs typeface="Times New Roman" panose="02020603050405020304" pitchFamily="18" charset="0"/>
              </a:rPr>
              <a:t>Using electronics, sizes based on number of employees: Micro (0-9 employees), Medium (10-49 employees), Large (50+ employees), </a:t>
            </a:r>
            <a:r>
              <a:rPr lang="en-GB" sz="1600" dirty="0">
                <a:latin typeface="Avenir Next LT Pro" panose="020B0504020202020204" pitchFamily="34" charset="0"/>
                <a:ea typeface="Calibri" panose="020F0502020204030204" pitchFamily="34" charset="0"/>
                <a:cs typeface="Times New Roman" panose="02020603050405020304" pitchFamily="18" charset="0"/>
              </a:rPr>
              <a:t>A</a:t>
            </a:r>
            <a:r>
              <a:rPr lang="en-GB" sz="1600" dirty="0">
                <a:effectLst/>
                <a:latin typeface="Avenir Next LT Pro" panose="020B0504020202020204" pitchFamily="34" charset="0"/>
                <a:ea typeface="Calibri" panose="020F0502020204030204" pitchFamily="34" charset="0"/>
                <a:cs typeface="Times New Roman" panose="02020603050405020304" pitchFamily="18" charset="0"/>
              </a:rPr>
              <a:t>ll business sectors</a:t>
            </a:r>
          </a:p>
        </p:txBody>
      </p:sp>
    </p:spTree>
    <p:custDataLst>
      <p:tags r:id="rId1"/>
    </p:custDataLst>
    <p:extLst>
      <p:ext uri="{BB962C8B-B14F-4D97-AF65-F5344CB8AC3E}">
        <p14:creationId xmlns:p14="http://schemas.microsoft.com/office/powerpoint/2010/main" val="421211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Survey design</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background</a:t>
            </a:r>
            <a:endParaRPr lang="en-GB" dirty="0"/>
          </a:p>
        </p:txBody>
      </p:sp>
      <p:pic>
        <p:nvPicPr>
          <p:cNvPr id="8" name="Picture 2" descr="Electronic vs. paper-based data collection - SurveyCTO">
            <a:extLst>
              <a:ext uri="{FF2B5EF4-FFF2-40B4-BE49-F238E27FC236}">
                <a16:creationId xmlns:a16="http://schemas.microsoft.com/office/drawing/2014/main" id="{9EDB076A-F923-4328-0771-AA54309604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52" r="47590"/>
          <a:stretch/>
        </p:blipFill>
        <p:spPr bwMode="auto">
          <a:xfrm>
            <a:off x="-50835" y="0"/>
            <a:ext cx="2431726"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5">
            <a:extLst>
              <a:ext uri="{FF2B5EF4-FFF2-40B4-BE49-F238E27FC236}">
                <a16:creationId xmlns:a16="http://schemas.microsoft.com/office/drawing/2014/main" id="{C5F4B2E4-5374-0D05-241C-771398811D0D}"/>
              </a:ext>
            </a:extLst>
          </p:cNvPr>
          <p:cNvGraphicFramePr>
            <a:graphicFrameLocks/>
          </p:cNvGraphicFramePr>
          <p:nvPr>
            <p:extLst>
              <p:ext uri="{D42A27DB-BD31-4B8C-83A1-F6EECF244321}">
                <p14:modId xmlns:p14="http://schemas.microsoft.com/office/powerpoint/2010/main" val="3472713032"/>
              </p:ext>
            </p:extLst>
          </p:nvPr>
        </p:nvGraphicFramePr>
        <p:xfrm>
          <a:off x="2824844" y="1491159"/>
          <a:ext cx="7907230" cy="5248164"/>
        </p:xfrm>
        <a:graphic>
          <a:graphicData uri="http://schemas.openxmlformats.org/drawingml/2006/table">
            <a:tbl>
              <a:tblPr firstRow="1" bandRow="1">
                <a:tableStyleId>{5C22544A-7EE6-4342-B048-85BDC9FD1C3A}</a:tableStyleId>
              </a:tblPr>
              <a:tblGrid>
                <a:gridCol w="2337523">
                  <a:extLst>
                    <a:ext uri="{9D8B030D-6E8A-4147-A177-3AD203B41FA5}">
                      <a16:colId xmlns:a16="http://schemas.microsoft.com/office/drawing/2014/main" val="2486556148"/>
                    </a:ext>
                  </a:extLst>
                </a:gridCol>
                <a:gridCol w="5569707">
                  <a:extLst>
                    <a:ext uri="{9D8B030D-6E8A-4147-A177-3AD203B41FA5}">
                      <a16:colId xmlns:a16="http://schemas.microsoft.com/office/drawing/2014/main" val="20001"/>
                    </a:ext>
                  </a:extLst>
                </a:gridCol>
              </a:tblGrid>
              <a:tr h="283184">
                <a:tc>
                  <a:txBody>
                    <a:bodyPr/>
                    <a:lstStyle/>
                    <a:p>
                      <a:pPr algn="l">
                        <a:spcBef>
                          <a:spcPts val="0"/>
                        </a:spcBef>
                        <a:spcAft>
                          <a:spcPts val="0"/>
                        </a:spcAft>
                      </a:pPr>
                      <a:r>
                        <a:rPr lang="en-US" sz="1600" b="1" dirty="0">
                          <a:solidFill>
                            <a:schemeClr val="bg1"/>
                          </a:solidFill>
                          <a:latin typeface="Avenir Next LT Pro" panose="020B0504020202020204" pitchFamily="34" charset="0"/>
                        </a:rPr>
                        <a:t>Analysis</a:t>
                      </a:r>
                      <a:endParaRPr lang="en-US" sz="1600" b="1" dirty="0">
                        <a:solidFill>
                          <a:schemeClr val="bg1"/>
                        </a:solidFill>
                        <a:latin typeface="Avenir Next LT Pro" panose="020B0504020202020204" pitchFamily="34" charset="0"/>
                        <a:cs typeface="Calibri" panose="020F0502020204030204" pitchFamily="34" charset="0"/>
                      </a:endParaRPr>
                    </a:p>
                  </a:txBody>
                  <a:tcPr anchor="ctr"/>
                </a:tc>
                <a:tc>
                  <a:txBody>
                    <a:bodyPr/>
                    <a:lstStyle/>
                    <a:p>
                      <a:pPr marL="285750"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bg1"/>
                          </a:solidFill>
                          <a:latin typeface="Avenir Next LT Pro" panose="020B0504020202020204" pitchFamily="34" charset="0"/>
                        </a:rPr>
                        <a:t>Quantitative</a:t>
                      </a:r>
                      <a:endParaRPr lang="en-US" sz="1600" kern="1200" dirty="0">
                        <a:solidFill>
                          <a:schemeClr val="bg1"/>
                        </a:solidFill>
                        <a:latin typeface="Avenir Next LT Pro" panose="020B0504020202020204" pitchFamily="34" charset="0"/>
                        <a:ea typeface="Calibri" panose="020F0502020204030204" pitchFamily="34" charset="0"/>
                        <a:cs typeface="+mn-cs"/>
                      </a:endParaRPr>
                    </a:p>
                  </a:txBody>
                  <a:tcPr anchor="ctr"/>
                </a:tc>
                <a:extLst>
                  <a:ext uri="{0D108BD9-81ED-4DB2-BD59-A6C34878D82A}">
                    <a16:rowId xmlns:a16="http://schemas.microsoft.com/office/drawing/2014/main" val="3055512882"/>
                  </a:ext>
                </a:extLst>
              </a:tr>
              <a:tr h="28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venir Next LT Pro" panose="020B0504020202020204" pitchFamily="34" charset="0"/>
                        </a:rPr>
                        <a:t>Method:</a:t>
                      </a:r>
                      <a:endParaRPr lang="en-US" sz="1600" b="1" dirty="0">
                        <a:solidFill>
                          <a:schemeClr val="tx1"/>
                        </a:solidFill>
                        <a:latin typeface="Avenir Next LT Pro" panose="020B0504020202020204" pitchFamily="34" charset="0"/>
                        <a:cs typeface="Calibri" panose="020F0502020204030204" pitchFamily="34" charset="0"/>
                      </a:endParaRPr>
                    </a:p>
                  </a:txBody>
                  <a:tcPr anchor="ctr"/>
                </a:tc>
                <a:tc>
                  <a:txBody>
                    <a:bodyPr/>
                    <a:lstStyle/>
                    <a:p>
                      <a:pPr marL="285750" lvl="1"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tx1"/>
                          </a:solidFill>
                          <a:latin typeface="Avenir Next LT Pro" panose="020B0504020202020204" pitchFamily="34" charset="0"/>
                        </a:rPr>
                        <a:t>CATI &amp;</a:t>
                      </a:r>
                      <a:r>
                        <a:rPr lang="en-US" sz="1600" kern="1200" baseline="0" dirty="0">
                          <a:solidFill>
                            <a:schemeClr val="tx1"/>
                          </a:solidFill>
                          <a:latin typeface="Avenir Next LT Pro" panose="020B0504020202020204" pitchFamily="34" charset="0"/>
                        </a:rPr>
                        <a:t> CAPI</a:t>
                      </a:r>
                      <a:endParaRPr lang="en-US" sz="1600" kern="1200" dirty="0">
                        <a:solidFill>
                          <a:schemeClr val="tx1"/>
                        </a:solidFill>
                        <a:latin typeface="Avenir Next LT Pro" panose="020B0504020202020204" pitchFamily="34" charset="0"/>
                        <a:ea typeface="Calibri" panose="020F0502020204030204" pitchFamily="34" charset="0"/>
                        <a:cs typeface="+mn-cs"/>
                      </a:endParaRPr>
                    </a:p>
                  </a:txBody>
                  <a:tcPr anchor="ctr"/>
                </a:tc>
                <a:extLst>
                  <a:ext uri="{0D108BD9-81ED-4DB2-BD59-A6C34878D82A}">
                    <a16:rowId xmlns:a16="http://schemas.microsoft.com/office/drawing/2014/main" val="10001"/>
                  </a:ext>
                </a:extLst>
              </a:tr>
              <a:tr h="283184">
                <a:tc>
                  <a:txBody>
                    <a:bodyPr/>
                    <a:lstStyle/>
                    <a:p>
                      <a:pPr algn="l">
                        <a:spcBef>
                          <a:spcPts val="0"/>
                        </a:spcBef>
                        <a:spcAft>
                          <a:spcPts val="0"/>
                        </a:spcAft>
                      </a:pPr>
                      <a:r>
                        <a:rPr lang="en-US" sz="1600" b="1" dirty="0">
                          <a:solidFill>
                            <a:schemeClr val="tx1"/>
                          </a:solidFill>
                          <a:latin typeface="Avenir Next LT Pro" panose="020B0504020202020204" pitchFamily="34" charset="0"/>
                        </a:rPr>
                        <a:t>Instrument:</a:t>
                      </a:r>
                      <a:endParaRPr lang="en-US" sz="1600" b="1" dirty="0">
                        <a:solidFill>
                          <a:schemeClr val="tx1"/>
                        </a:solidFill>
                        <a:latin typeface="Avenir Next LT Pro" panose="020B0504020202020204" pitchFamily="34" charset="0"/>
                        <a:cs typeface="Calibri" panose="020F0502020204030204" pitchFamily="34" charset="0"/>
                      </a:endParaRPr>
                    </a:p>
                  </a:txBody>
                  <a:tcPr anchor="ctr"/>
                </a:tc>
                <a:tc>
                  <a:txBody>
                    <a:bodyPr/>
                    <a:lstStyle/>
                    <a:p>
                      <a:pPr marL="285750" indent="-285750" algn="l">
                        <a:spcBef>
                          <a:spcPts val="0"/>
                        </a:spcBef>
                        <a:spcAft>
                          <a:spcPts val="0"/>
                        </a:spcAft>
                        <a:buFont typeface="Arial" panose="020B0604020202020204" pitchFamily="34" charset="0"/>
                        <a:buChar char="•"/>
                      </a:pPr>
                      <a:r>
                        <a:rPr lang="en-US" sz="1600" kern="1200" dirty="0">
                          <a:solidFill>
                            <a:schemeClr val="tx1"/>
                          </a:solidFill>
                          <a:latin typeface="Avenir Next LT Pro" panose="020B0504020202020204" pitchFamily="34" charset="0"/>
                        </a:rPr>
                        <a:t>Structured questionnaire</a:t>
                      </a:r>
                      <a:endParaRPr lang="en-US" sz="1600" kern="1200" dirty="0">
                        <a:solidFill>
                          <a:schemeClr val="tx1"/>
                        </a:solidFill>
                        <a:latin typeface="Avenir Next LT Pro" panose="020B0504020202020204" pitchFamily="34" charset="0"/>
                        <a:ea typeface="Calibri" panose="020F0502020204030204" pitchFamily="34" charset="0"/>
                        <a:cs typeface="+mn-cs"/>
                      </a:endParaRPr>
                    </a:p>
                  </a:txBody>
                  <a:tcPr anchor="ctr"/>
                </a:tc>
                <a:extLst>
                  <a:ext uri="{0D108BD9-81ED-4DB2-BD59-A6C34878D82A}">
                    <a16:rowId xmlns:a16="http://schemas.microsoft.com/office/drawing/2014/main" val="10002"/>
                  </a:ext>
                </a:extLst>
              </a:tr>
              <a:tr h="371364">
                <a:tc>
                  <a:txBody>
                    <a:bodyPr/>
                    <a:lstStyle/>
                    <a:p>
                      <a:pPr algn="l">
                        <a:spcBef>
                          <a:spcPts val="0"/>
                        </a:spcBef>
                        <a:spcAft>
                          <a:spcPts val="0"/>
                        </a:spcAft>
                      </a:pPr>
                      <a:r>
                        <a:rPr lang="en-US" sz="1600" b="1" dirty="0">
                          <a:solidFill>
                            <a:schemeClr val="tx1"/>
                          </a:solidFill>
                          <a:latin typeface="Avenir Next LT Pro" panose="020B0504020202020204" pitchFamily="34" charset="0"/>
                        </a:rPr>
                        <a:t>Source</a:t>
                      </a:r>
                      <a:r>
                        <a:rPr lang="en-US" sz="1600" b="1" baseline="0" dirty="0">
                          <a:solidFill>
                            <a:schemeClr val="tx1"/>
                          </a:solidFill>
                          <a:latin typeface="Avenir Next LT Pro" panose="020B0504020202020204" pitchFamily="34" charset="0"/>
                        </a:rPr>
                        <a:t> / Database:</a:t>
                      </a:r>
                      <a:endParaRPr lang="en-US" sz="1600" b="1" dirty="0">
                        <a:solidFill>
                          <a:schemeClr val="tx1"/>
                        </a:solidFill>
                        <a:latin typeface="Avenir Next LT Pro" panose="020B0504020202020204" pitchFamily="34" charset="0"/>
                        <a:cs typeface="Calibri" panose="020F0502020204030204" pitchFamily="34" charset="0"/>
                      </a:endParaRPr>
                    </a:p>
                  </a:txBody>
                  <a:tcPr anchor="ctr"/>
                </a:tc>
                <a:tc>
                  <a:txBody>
                    <a:bodyPr/>
                    <a:lstStyle/>
                    <a:p>
                      <a:pPr marL="285750" indent="-285750" algn="l">
                        <a:spcBef>
                          <a:spcPts val="0"/>
                        </a:spcBef>
                        <a:spcAft>
                          <a:spcPts val="0"/>
                        </a:spcAft>
                        <a:buFont typeface="Arial" panose="020B0604020202020204" pitchFamily="34" charset="0"/>
                        <a:buChar char="•"/>
                      </a:pPr>
                      <a:r>
                        <a:rPr lang="en-US" sz="1600" kern="1200" dirty="0">
                          <a:solidFill>
                            <a:schemeClr val="tx1"/>
                          </a:solidFill>
                          <a:latin typeface="Avenir Next LT Pro" panose="020B0504020202020204" pitchFamily="34" charset="0"/>
                        </a:rPr>
                        <a:t>GeoPoll </a:t>
                      </a:r>
                      <a:r>
                        <a:rPr lang="en-US" sz="1600" kern="1200" baseline="0" dirty="0">
                          <a:solidFill>
                            <a:schemeClr val="tx1"/>
                          </a:solidFill>
                          <a:latin typeface="Avenir Next LT Pro" panose="020B0504020202020204" pitchFamily="34" charset="0"/>
                        </a:rPr>
                        <a:t>Database</a:t>
                      </a:r>
                      <a:endParaRPr lang="en-US" sz="1600" kern="1200" dirty="0">
                        <a:solidFill>
                          <a:schemeClr val="tx1"/>
                        </a:solidFill>
                        <a:latin typeface="Avenir Next LT Pro" panose="020B0504020202020204" pitchFamily="34" charset="0"/>
                        <a:ea typeface="Calibri" panose="020F0502020204030204" pitchFamily="34" charset="0"/>
                        <a:cs typeface="+mn-cs"/>
                      </a:endParaRPr>
                    </a:p>
                  </a:txBody>
                  <a:tcPr anchor="ctr"/>
                </a:tc>
                <a:extLst>
                  <a:ext uri="{0D108BD9-81ED-4DB2-BD59-A6C34878D82A}">
                    <a16:rowId xmlns:a16="http://schemas.microsoft.com/office/drawing/2014/main" val="351056594"/>
                  </a:ext>
                </a:extLst>
              </a:tr>
              <a:tr h="901039">
                <a:tc>
                  <a:txBody>
                    <a:bodyPr/>
                    <a:lstStyle/>
                    <a:p>
                      <a:pPr algn="l">
                        <a:spcBef>
                          <a:spcPts val="0"/>
                        </a:spcBef>
                        <a:spcAft>
                          <a:spcPts val="0"/>
                        </a:spcAft>
                      </a:pPr>
                      <a:r>
                        <a:rPr lang="en-US" sz="1600" b="1" dirty="0">
                          <a:solidFill>
                            <a:schemeClr val="tx1"/>
                          </a:solidFill>
                          <a:latin typeface="Avenir Next LT Pro" panose="020B0504020202020204" pitchFamily="34" charset="0"/>
                        </a:rPr>
                        <a:t>Sample Achieved:</a:t>
                      </a:r>
                      <a:endParaRPr lang="en-US" sz="1600" b="1" dirty="0">
                        <a:solidFill>
                          <a:schemeClr val="tx1"/>
                        </a:solidFill>
                        <a:latin typeface="Avenir Next LT Pro" panose="020B0504020202020204" pitchFamily="34" charset="0"/>
                        <a:cs typeface="Calibri" panose="020F0502020204030204" pitchFamily="34" charset="0"/>
                      </a:endParaRPr>
                    </a:p>
                  </a:txBody>
                  <a:tcPr anchor="ctr"/>
                </a:tc>
                <a:tc>
                  <a:txBody>
                    <a:bodyPr/>
                    <a:lstStyle/>
                    <a:p>
                      <a:pPr marL="285750" indent="-285750" algn="l">
                        <a:buFont typeface="Arial" panose="020B0604020202020204" pitchFamily="34" charset="0"/>
                        <a:buChar char="•"/>
                      </a:pPr>
                      <a:r>
                        <a:rPr lang="en-GB" sz="1600" dirty="0">
                          <a:latin typeface="Avenir Next LT Pro" panose="020B0504020202020204" pitchFamily="34" charset="0"/>
                        </a:rPr>
                        <a:t>Kenya Household CATI: N=507</a:t>
                      </a:r>
                    </a:p>
                    <a:p>
                      <a:pPr marL="285750" indent="-285750" algn="l">
                        <a:buFont typeface="Arial" panose="020B0604020202020204" pitchFamily="34" charset="0"/>
                        <a:buChar char="•"/>
                      </a:pPr>
                      <a:r>
                        <a:rPr lang="en-GB" sz="1600" dirty="0">
                          <a:latin typeface="Avenir Next LT Pro" panose="020B0504020202020204" pitchFamily="34" charset="0"/>
                        </a:rPr>
                        <a:t>Kenya Business CATI: N=308</a:t>
                      </a:r>
                    </a:p>
                    <a:p>
                      <a:pPr marL="285750" indent="-285750" algn="l">
                        <a:buFont typeface="Arial" panose="020B0604020202020204" pitchFamily="34" charset="0"/>
                        <a:buChar char="•"/>
                      </a:pPr>
                      <a:r>
                        <a:rPr lang="en-GB" sz="1600" dirty="0">
                          <a:latin typeface="Avenir Next LT Pro" panose="020B0504020202020204" pitchFamily="34" charset="0"/>
                        </a:rPr>
                        <a:t>Burundi Household CATI: N=351</a:t>
                      </a:r>
                    </a:p>
                    <a:p>
                      <a:pPr marL="285750" indent="-285750" algn="l">
                        <a:buFont typeface="Arial" panose="020B0604020202020204" pitchFamily="34" charset="0"/>
                        <a:buChar char="•"/>
                      </a:pPr>
                      <a:r>
                        <a:rPr lang="en-GB" sz="1600" dirty="0">
                          <a:latin typeface="Avenir Next LT Pro" panose="020B0504020202020204" pitchFamily="34" charset="0"/>
                        </a:rPr>
                        <a:t>Burundi Business CAPI: N=117</a:t>
                      </a:r>
                    </a:p>
                  </a:txBody>
                  <a:tcPr anchor="ctr"/>
                </a:tc>
                <a:extLst>
                  <a:ext uri="{0D108BD9-81ED-4DB2-BD59-A6C34878D82A}">
                    <a16:rowId xmlns:a16="http://schemas.microsoft.com/office/drawing/2014/main" val="10004"/>
                  </a:ext>
                </a:extLst>
              </a:tr>
              <a:tr h="489135">
                <a:tc>
                  <a:txBody>
                    <a:bodyPr/>
                    <a:lstStyle/>
                    <a:p>
                      <a:pPr algn="l"/>
                      <a:r>
                        <a:rPr lang="en-GB" sz="1600" b="1" kern="1200" dirty="0">
                          <a:solidFill>
                            <a:schemeClr val="tx1"/>
                          </a:solidFill>
                          <a:latin typeface="Avenir Next LT Pro" panose="020B0504020202020204" pitchFamily="34" charset="0"/>
                        </a:rPr>
                        <a:t>Sample Details:</a:t>
                      </a:r>
                      <a:endParaRPr lang="en-GB" sz="1600" b="1" kern="1200" dirty="0">
                        <a:solidFill>
                          <a:schemeClr val="tx1"/>
                        </a:solidFill>
                        <a:latin typeface="Avenir Next LT Pro" panose="020B0504020202020204" pitchFamily="34" charset="0"/>
                        <a:ea typeface="+mn-ea"/>
                        <a:cs typeface="Calibri" panose="020F0502020204030204" pitchFamily="34" charset="0"/>
                      </a:endParaRPr>
                    </a:p>
                  </a:txBody>
                  <a:tcPr anchor="ctr"/>
                </a:tc>
                <a:tc>
                  <a:txBody>
                    <a:bodyPr/>
                    <a:lstStyle/>
                    <a:p>
                      <a:pPr marL="285750" lvl="0" indent="-285750" algn="l" defTabSz="914172" rtl="0" eaLnBrk="1" latinLnBrk="0" hangingPunct="1">
                        <a:spcBef>
                          <a:spcPts val="0"/>
                        </a:spcBef>
                        <a:spcAft>
                          <a:spcPts val="0"/>
                        </a:spcAft>
                        <a:buFont typeface="Arial" panose="020B0604020202020204" pitchFamily="34" charset="0"/>
                        <a:buChar char="•"/>
                      </a:pPr>
                      <a:r>
                        <a:rPr lang="en-GB" sz="1600" kern="1200" dirty="0">
                          <a:solidFill>
                            <a:schemeClr val="tx1"/>
                          </a:solidFill>
                          <a:latin typeface="Avenir Next LT Pro" panose="020B0504020202020204" pitchFamily="34" charset="0"/>
                        </a:rPr>
                        <a:t>Male/ female</a:t>
                      </a:r>
                    </a:p>
                    <a:p>
                      <a:pPr marL="285750" lvl="0" indent="-285750" algn="l" defTabSz="914172" rtl="0" eaLnBrk="1" latinLnBrk="0" hangingPunct="1">
                        <a:spcBef>
                          <a:spcPts val="0"/>
                        </a:spcBef>
                        <a:spcAft>
                          <a:spcPts val="0"/>
                        </a:spcAft>
                        <a:buFont typeface="Arial" panose="020B0604020202020204" pitchFamily="34" charset="0"/>
                        <a:buChar char="•"/>
                      </a:pPr>
                      <a:r>
                        <a:rPr lang="en-GB" sz="1600" kern="1200" dirty="0">
                          <a:solidFill>
                            <a:schemeClr val="tx1"/>
                          </a:solidFill>
                          <a:latin typeface="Avenir Next LT Pro" panose="020B0504020202020204" pitchFamily="34" charset="0"/>
                        </a:rPr>
                        <a:t>18+ years</a:t>
                      </a:r>
                    </a:p>
                  </a:txBody>
                  <a:tcPr anchor="ctr"/>
                </a:tc>
                <a:extLst>
                  <a:ext uri="{0D108BD9-81ED-4DB2-BD59-A6C34878D82A}">
                    <a16:rowId xmlns:a16="http://schemas.microsoft.com/office/drawing/2014/main" val="535253358"/>
                  </a:ext>
                </a:extLst>
              </a:tr>
              <a:tr h="527729">
                <a:tc>
                  <a:txBody>
                    <a:bodyPr/>
                    <a:lstStyle/>
                    <a:p>
                      <a:pPr algn="l">
                        <a:spcBef>
                          <a:spcPts val="0"/>
                        </a:spcBef>
                        <a:spcAft>
                          <a:spcPts val="0"/>
                        </a:spcAft>
                      </a:pPr>
                      <a:r>
                        <a:rPr lang="en-US" sz="1600" b="1" kern="1200" dirty="0">
                          <a:solidFill>
                            <a:schemeClr val="tx1"/>
                          </a:solidFill>
                          <a:latin typeface="Avenir Next LT Pro" panose="020B0504020202020204" pitchFamily="34" charset="0"/>
                        </a:rPr>
                        <a:t>Location:</a:t>
                      </a:r>
                      <a:endParaRPr lang="en-US" sz="1600" b="1" kern="1200" dirty="0">
                        <a:solidFill>
                          <a:schemeClr val="tx1"/>
                        </a:solidFill>
                        <a:latin typeface="Avenir Next LT Pro" panose="020B0504020202020204" pitchFamily="34" charset="0"/>
                        <a:ea typeface="+mn-ea"/>
                        <a:cs typeface="Calibri" panose="020F0502020204030204" pitchFamily="34" charset="0"/>
                      </a:endParaRPr>
                    </a:p>
                  </a:txBody>
                  <a:tcPr anchor="ctr"/>
                </a:tc>
                <a:tc>
                  <a:txBody>
                    <a:bodyPr/>
                    <a:lstStyle/>
                    <a:p>
                      <a:pPr marL="285750" indent="-285750" algn="l" defTabSz="914172" rtl="0" eaLnBrk="1" latinLnBrk="0" hangingPunct="1">
                        <a:spcBef>
                          <a:spcPts val="0"/>
                        </a:spcBef>
                        <a:spcAft>
                          <a:spcPts val="0"/>
                        </a:spcAft>
                        <a:buFont typeface="Arial" panose="020B0604020202020204" pitchFamily="34" charset="0"/>
                        <a:buChar char="•"/>
                      </a:pPr>
                      <a:r>
                        <a:rPr lang="en-US" sz="1600" b="1" kern="1200" dirty="0">
                          <a:solidFill>
                            <a:schemeClr val="tx1"/>
                          </a:solidFill>
                          <a:latin typeface="Avenir Next LT Pro" panose="020B0504020202020204" pitchFamily="34" charset="0"/>
                          <a:ea typeface="+mn-ea"/>
                          <a:cs typeface="+mn-cs"/>
                        </a:rPr>
                        <a:t>Kenya: </a:t>
                      </a:r>
                      <a:r>
                        <a:rPr lang="en-GB" sz="1600" dirty="0">
                          <a:latin typeface="Avenir Next LT Pro" panose="020B0504020202020204" pitchFamily="34" charset="0"/>
                          <a:ea typeface="Calibri" panose="020F0502020204030204" pitchFamily="34" charset="0"/>
                          <a:cs typeface="Times New Roman" panose="02020603050405020304" pitchFamily="18" charset="0"/>
                        </a:rPr>
                        <a:t>N</a:t>
                      </a:r>
                      <a:r>
                        <a:rPr lang="en-GB" sz="1600" dirty="0">
                          <a:effectLst/>
                          <a:latin typeface="Avenir Next LT Pro" panose="020B0504020202020204" pitchFamily="34" charset="0"/>
                          <a:ea typeface="Calibri" panose="020F0502020204030204" pitchFamily="34" charset="0"/>
                          <a:cs typeface="Times New Roman" panose="02020603050405020304" pitchFamily="18" charset="0"/>
                        </a:rPr>
                        <a:t>airobi, Mombasa, Kisumu, Nakuru</a:t>
                      </a:r>
                    </a:p>
                    <a:p>
                      <a:pPr marL="285750" indent="-285750" algn="l" defTabSz="914172" rtl="0" eaLnBrk="1" latinLnBrk="0" hangingPunct="1">
                        <a:spcBef>
                          <a:spcPts val="0"/>
                        </a:spcBef>
                        <a:spcAft>
                          <a:spcPts val="0"/>
                        </a:spcAft>
                        <a:buFont typeface="Arial" panose="020B0604020202020204" pitchFamily="34" charset="0"/>
                        <a:buChar char="•"/>
                      </a:pPr>
                      <a:r>
                        <a:rPr lang="en-GB" sz="1600" b="1" dirty="0">
                          <a:latin typeface="Avenir Next LT Pro" panose="020B0504020202020204" pitchFamily="34" charset="0"/>
                          <a:ea typeface="Calibri" panose="020F0502020204030204" pitchFamily="34" charset="0"/>
                          <a:cs typeface="Times New Roman" panose="02020603050405020304" pitchFamily="18" charset="0"/>
                        </a:rPr>
                        <a:t>Burundi: </a:t>
                      </a:r>
                      <a:r>
                        <a:rPr lang="en-GB" sz="1600" dirty="0">
                          <a:latin typeface="Avenir Next LT Pro" panose="020B0504020202020204" pitchFamily="34" charset="0"/>
                          <a:ea typeface="Calibri" panose="020F0502020204030204" pitchFamily="34" charset="0"/>
                          <a:cs typeface="Times New Roman" panose="02020603050405020304" pitchFamily="18" charset="0"/>
                        </a:rPr>
                        <a:t>Bujumbura, </a:t>
                      </a:r>
                      <a:r>
                        <a:rPr lang="en-GB" sz="1600" dirty="0" err="1">
                          <a:latin typeface="Avenir Next LT Pro" panose="020B0504020202020204" pitchFamily="34" charset="0"/>
                          <a:ea typeface="Calibri" panose="020F0502020204030204" pitchFamily="34" charset="0"/>
                          <a:cs typeface="Times New Roman" panose="02020603050405020304" pitchFamily="18" charset="0"/>
                        </a:rPr>
                        <a:t>Muyinga</a:t>
                      </a:r>
                      <a:r>
                        <a:rPr lang="en-GB" sz="1600" dirty="0">
                          <a:latin typeface="Avenir Next LT Pro" panose="020B0504020202020204" pitchFamily="34" charset="0"/>
                          <a:ea typeface="Calibri" panose="020F0502020204030204" pitchFamily="34" charset="0"/>
                          <a:cs typeface="Times New Roman" panose="02020603050405020304" pitchFamily="18" charset="0"/>
                        </a:rPr>
                        <a:t>, </a:t>
                      </a:r>
                      <a:r>
                        <a:rPr lang="en-GB" sz="1600" dirty="0" err="1">
                          <a:latin typeface="Avenir Next LT Pro" panose="020B0504020202020204" pitchFamily="34" charset="0"/>
                          <a:ea typeface="Calibri" panose="020F0502020204030204" pitchFamily="34" charset="0"/>
                          <a:cs typeface="Times New Roman" panose="02020603050405020304" pitchFamily="18" charset="0"/>
                        </a:rPr>
                        <a:t>Gitega</a:t>
                      </a:r>
                      <a:endParaRPr lang="en-US" sz="1600" kern="1200" dirty="0">
                        <a:solidFill>
                          <a:schemeClr val="tx1"/>
                        </a:solidFill>
                        <a:latin typeface="Avenir Next LT Pro" panose="020B0504020202020204" pitchFamily="34" charset="0"/>
                        <a:ea typeface="+mn-ea"/>
                        <a:cs typeface="+mn-cs"/>
                      </a:endParaRPr>
                    </a:p>
                  </a:txBody>
                  <a:tcPr anchor="ctr"/>
                </a:tc>
                <a:extLst>
                  <a:ext uri="{0D108BD9-81ED-4DB2-BD59-A6C34878D82A}">
                    <a16:rowId xmlns:a16="http://schemas.microsoft.com/office/drawing/2014/main" val="10006"/>
                  </a:ext>
                </a:extLst>
              </a:tr>
              <a:tr h="901039">
                <a:tc>
                  <a:txBody>
                    <a:bodyPr/>
                    <a:lstStyle/>
                    <a:p>
                      <a:pPr algn="l">
                        <a:spcBef>
                          <a:spcPts val="0"/>
                        </a:spcBef>
                        <a:spcAft>
                          <a:spcPts val="0"/>
                        </a:spcAft>
                      </a:pPr>
                      <a:r>
                        <a:rPr lang="en-US" sz="1600" b="1" dirty="0">
                          <a:solidFill>
                            <a:schemeClr val="tx1"/>
                          </a:solidFill>
                          <a:latin typeface="Avenir Next LT Pro" panose="020B0504020202020204" pitchFamily="34" charset="0"/>
                        </a:rPr>
                        <a:t>Data Collection Dates 2022:</a:t>
                      </a:r>
                      <a:endParaRPr lang="en-US" sz="1600" b="1" dirty="0">
                        <a:solidFill>
                          <a:schemeClr val="tx1"/>
                        </a:solidFill>
                        <a:latin typeface="Avenir Next LT Pro" panose="020B0504020202020204" pitchFamily="34" charset="0"/>
                        <a:cs typeface="Calibri" panose="020F0502020204030204" pitchFamily="34" charset="0"/>
                      </a:endParaRPr>
                    </a:p>
                  </a:txBody>
                  <a:tcPr anchor="ctr"/>
                </a:tc>
                <a:tc>
                  <a:txBody>
                    <a:bodyPr/>
                    <a:lstStyle/>
                    <a:p>
                      <a:pPr marL="285750" indent="-285750" algn="l">
                        <a:buFont typeface="Arial" panose="020B0604020202020204" pitchFamily="34" charset="0"/>
                        <a:buChar char="•"/>
                      </a:pPr>
                      <a:r>
                        <a:rPr lang="en-GB" sz="1600" dirty="0">
                          <a:latin typeface="Avenir Next LT Pro" panose="020B0504020202020204" pitchFamily="34" charset="0"/>
                        </a:rPr>
                        <a:t>Kenya Household: 16</a:t>
                      </a:r>
                      <a:r>
                        <a:rPr lang="en-GB" sz="1600" baseline="30000" dirty="0">
                          <a:latin typeface="Avenir Next LT Pro" panose="020B0504020202020204" pitchFamily="34" charset="0"/>
                        </a:rPr>
                        <a:t>th</a:t>
                      </a:r>
                      <a:r>
                        <a:rPr lang="en-GB" sz="1600" dirty="0">
                          <a:latin typeface="Avenir Next LT Pro" panose="020B0504020202020204" pitchFamily="34" charset="0"/>
                        </a:rPr>
                        <a:t> – 22</a:t>
                      </a:r>
                      <a:r>
                        <a:rPr lang="en-GB" sz="1600" baseline="30000" dirty="0">
                          <a:latin typeface="Avenir Next LT Pro" panose="020B0504020202020204" pitchFamily="34" charset="0"/>
                        </a:rPr>
                        <a:t>nd</a:t>
                      </a:r>
                      <a:r>
                        <a:rPr lang="en-GB" sz="1600" dirty="0">
                          <a:latin typeface="Avenir Next LT Pro" panose="020B0504020202020204" pitchFamily="34" charset="0"/>
                        </a:rPr>
                        <a:t> Sept</a:t>
                      </a:r>
                    </a:p>
                    <a:p>
                      <a:pPr marL="285750" indent="-285750" algn="l">
                        <a:buFont typeface="Arial" panose="020B0604020202020204" pitchFamily="34" charset="0"/>
                        <a:buChar char="•"/>
                      </a:pPr>
                      <a:r>
                        <a:rPr lang="en-GB" sz="1600" dirty="0">
                          <a:latin typeface="Avenir Next LT Pro" panose="020B0504020202020204" pitchFamily="34" charset="0"/>
                        </a:rPr>
                        <a:t>Kenya Business: 12</a:t>
                      </a:r>
                      <a:r>
                        <a:rPr lang="en-GB" sz="1600" baseline="30000" dirty="0">
                          <a:latin typeface="Avenir Next LT Pro" panose="020B0504020202020204" pitchFamily="34" charset="0"/>
                        </a:rPr>
                        <a:t>th</a:t>
                      </a:r>
                      <a:r>
                        <a:rPr lang="en-GB" sz="1600" dirty="0">
                          <a:latin typeface="Avenir Next LT Pro" panose="020B0504020202020204" pitchFamily="34" charset="0"/>
                        </a:rPr>
                        <a:t> – 30</a:t>
                      </a:r>
                      <a:r>
                        <a:rPr lang="en-GB" sz="1600" baseline="30000" dirty="0">
                          <a:latin typeface="Avenir Next LT Pro" panose="020B0504020202020204" pitchFamily="34" charset="0"/>
                        </a:rPr>
                        <a:t>th</a:t>
                      </a:r>
                      <a:r>
                        <a:rPr lang="en-GB" sz="1600" dirty="0">
                          <a:latin typeface="Avenir Next LT Pro" panose="020B0504020202020204" pitchFamily="34" charset="0"/>
                        </a:rPr>
                        <a:t> Sept</a:t>
                      </a:r>
                    </a:p>
                    <a:p>
                      <a:pPr marL="285750" indent="-285750" algn="l">
                        <a:buFont typeface="Arial" panose="020B0604020202020204" pitchFamily="34" charset="0"/>
                        <a:buChar char="•"/>
                      </a:pPr>
                      <a:r>
                        <a:rPr lang="en-GB" sz="1600" dirty="0">
                          <a:latin typeface="Avenir Next LT Pro" panose="020B0504020202020204" pitchFamily="34" charset="0"/>
                        </a:rPr>
                        <a:t>Burundi Household: 14</a:t>
                      </a:r>
                      <a:r>
                        <a:rPr lang="en-GB" sz="1600" baseline="30000" dirty="0">
                          <a:latin typeface="Avenir Next LT Pro" panose="020B0504020202020204" pitchFamily="34" charset="0"/>
                        </a:rPr>
                        <a:t>th</a:t>
                      </a:r>
                      <a:r>
                        <a:rPr lang="en-GB" sz="1600" dirty="0">
                          <a:latin typeface="Avenir Next LT Pro" panose="020B0504020202020204" pitchFamily="34" charset="0"/>
                        </a:rPr>
                        <a:t> – 26</a:t>
                      </a:r>
                      <a:r>
                        <a:rPr lang="en-GB" sz="1600" baseline="30000" dirty="0">
                          <a:latin typeface="Avenir Next LT Pro" panose="020B0504020202020204" pitchFamily="34" charset="0"/>
                        </a:rPr>
                        <a:t>th</a:t>
                      </a:r>
                      <a:r>
                        <a:rPr lang="en-GB" sz="1600" dirty="0">
                          <a:latin typeface="Avenir Next LT Pro" panose="020B0504020202020204" pitchFamily="34" charset="0"/>
                        </a:rPr>
                        <a:t> Sept</a:t>
                      </a:r>
                    </a:p>
                    <a:p>
                      <a:pPr marL="285750" indent="-285750" algn="l">
                        <a:buFont typeface="Arial" panose="020B0604020202020204" pitchFamily="34" charset="0"/>
                        <a:buChar char="•"/>
                      </a:pPr>
                      <a:r>
                        <a:rPr lang="en-GB" sz="1600" dirty="0">
                          <a:latin typeface="Avenir Next LT Pro" panose="020B0504020202020204" pitchFamily="34" charset="0"/>
                        </a:rPr>
                        <a:t>Burundi Business: 13</a:t>
                      </a:r>
                      <a:r>
                        <a:rPr lang="en-GB" sz="1600" baseline="30000" dirty="0">
                          <a:latin typeface="Avenir Next LT Pro" panose="020B0504020202020204" pitchFamily="34" charset="0"/>
                        </a:rPr>
                        <a:t>th</a:t>
                      </a:r>
                      <a:r>
                        <a:rPr lang="en-GB" sz="1600" dirty="0">
                          <a:latin typeface="Avenir Next LT Pro" panose="020B0504020202020204" pitchFamily="34" charset="0"/>
                        </a:rPr>
                        <a:t> – 29</a:t>
                      </a:r>
                      <a:r>
                        <a:rPr lang="en-GB" sz="1600" baseline="30000" dirty="0">
                          <a:latin typeface="Avenir Next LT Pro" panose="020B0504020202020204" pitchFamily="34" charset="0"/>
                        </a:rPr>
                        <a:t>th</a:t>
                      </a:r>
                      <a:r>
                        <a:rPr lang="en-GB" sz="1600" dirty="0">
                          <a:latin typeface="Avenir Next LT Pro" panose="020B0504020202020204" pitchFamily="34" charset="0"/>
                        </a:rPr>
                        <a:t> Sept</a:t>
                      </a:r>
                    </a:p>
                  </a:txBody>
                  <a:tcPr anchor="ctr"/>
                </a:tc>
                <a:extLst>
                  <a:ext uri="{0D108BD9-81ED-4DB2-BD59-A6C34878D82A}">
                    <a16:rowId xmlns:a16="http://schemas.microsoft.com/office/drawing/2014/main" val="3948642160"/>
                  </a:ext>
                </a:extLst>
              </a:tr>
              <a:tr h="489135">
                <a:tc>
                  <a:txBody>
                    <a:bodyPr/>
                    <a:lstStyle/>
                    <a:p>
                      <a:pPr algn="l">
                        <a:spcBef>
                          <a:spcPts val="0"/>
                        </a:spcBef>
                        <a:spcAft>
                          <a:spcPts val="0"/>
                        </a:spcAft>
                      </a:pPr>
                      <a:r>
                        <a:rPr lang="en-US" sz="1600" b="1" dirty="0">
                          <a:solidFill>
                            <a:schemeClr val="tx1"/>
                          </a:solidFill>
                          <a:latin typeface="Avenir Next LT Pro" panose="020B0504020202020204" pitchFamily="34" charset="0"/>
                        </a:rPr>
                        <a:t>Language:</a:t>
                      </a:r>
                      <a:endParaRPr lang="en-US" sz="1600" b="1" dirty="0">
                        <a:solidFill>
                          <a:schemeClr val="tx1"/>
                        </a:solidFill>
                        <a:latin typeface="Avenir Next LT Pro" panose="020B0504020202020204" pitchFamily="34" charset="0"/>
                        <a:cs typeface="Calibri" panose="020F0502020204030204" pitchFamily="34" charset="0"/>
                      </a:endParaRPr>
                    </a:p>
                  </a:txBody>
                  <a:tcPr anchor="ctr"/>
                </a:tc>
                <a:tc>
                  <a:txBody>
                    <a:bodyPr/>
                    <a:lstStyle/>
                    <a:p>
                      <a:pPr marL="285750" indent="-285750" algn="l">
                        <a:spcBef>
                          <a:spcPts val="0"/>
                        </a:spcBef>
                        <a:spcAft>
                          <a:spcPts val="0"/>
                        </a:spcAft>
                        <a:buFont typeface="Arial" panose="020B0604020202020204" pitchFamily="34" charset="0"/>
                        <a:buChar char="•"/>
                      </a:pPr>
                      <a:r>
                        <a:rPr lang="en-US" sz="1600" b="1" kern="1200" dirty="0">
                          <a:solidFill>
                            <a:schemeClr val="tx1"/>
                          </a:solidFill>
                          <a:latin typeface="Avenir Next LT Pro" panose="020B0504020202020204" pitchFamily="34" charset="0"/>
                        </a:rPr>
                        <a:t>Kenya: </a:t>
                      </a:r>
                      <a:r>
                        <a:rPr lang="en-US" sz="1600" kern="1200" dirty="0">
                          <a:solidFill>
                            <a:schemeClr val="tx1"/>
                          </a:solidFill>
                          <a:latin typeface="Avenir Next LT Pro" panose="020B0504020202020204" pitchFamily="34" charset="0"/>
                        </a:rPr>
                        <a:t>English, Swahili</a:t>
                      </a:r>
                    </a:p>
                    <a:p>
                      <a:pPr marL="285750" indent="-285750" algn="l">
                        <a:spcBef>
                          <a:spcPts val="0"/>
                        </a:spcBef>
                        <a:spcAft>
                          <a:spcPts val="0"/>
                        </a:spcAft>
                        <a:buFont typeface="Arial" panose="020B0604020202020204" pitchFamily="34" charset="0"/>
                        <a:buChar char="•"/>
                      </a:pPr>
                      <a:r>
                        <a:rPr lang="en-US" sz="1600" b="1" kern="1200" dirty="0">
                          <a:solidFill>
                            <a:schemeClr val="tx1"/>
                          </a:solidFill>
                          <a:latin typeface="Avenir Next LT Pro" panose="020B0504020202020204" pitchFamily="34" charset="0"/>
                          <a:ea typeface="Calibri" panose="020F0502020204030204" pitchFamily="34" charset="0"/>
                          <a:cs typeface="+mn-cs"/>
                        </a:rPr>
                        <a:t>Burundi: </a:t>
                      </a:r>
                      <a:r>
                        <a:rPr lang="en-US" sz="1600" kern="1200" dirty="0">
                          <a:solidFill>
                            <a:schemeClr val="tx1"/>
                          </a:solidFill>
                          <a:latin typeface="Avenir Next LT Pro" panose="020B0504020202020204" pitchFamily="34" charset="0"/>
                          <a:ea typeface="Calibri" panose="020F0502020204030204" pitchFamily="34" charset="0"/>
                          <a:cs typeface="+mn-cs"/>
                        </a:rPr>
                        <a:t>English, French, Kirundi</a:t>
                      </a:r>
                    </a:p>
                  </a:txBody>
                  <a:tcPr anchor="ct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98043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Survey design</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background</a:t>
            </a:r>
            <a:endParaRPr lang="en-GB" dirty="0"/>
          </a:p>
        </p:txBody>
      </p:sp>
      <p:sp>
        <p:nvSpPr>
          <p:cNvPr id="3" name="TextBox 2">
            <a:extLst>
              <a:ext uri="{FF2B5EF4-FFF2-40B4-BE49-F238E27FC236}">
                <a16:creationId xmlns:a16="http://schemas.microsoft.com/office/drawing/2014/main" id="{BC541B83-6F2B-31EF-E31A-7926CC6D1BFC}"/>
              </a:ext>
            </a:extLst>
          </p:cNvPr>
          <p:cNvSpPr txBox="1"/>
          <p:nvPr/>
        </p:nvSpPr>
        <p:spPr>
          <a:xfrm>
            <a:off x="2608697" y="1687621"/>
            <a:ext cx="3001528" cy="2400657"/>
          </a:xfrm>
          <a:prstGeom prst="rect">
            <a:avLst/>
          </a:prstGeom>
          <a:noFill/>
        </p:spPr>
        <p:txBody>
          <a:bodyPr wrap="square">
            <a:spAutoFit/>
          </a:bodyPr>
          <a:lstStyle/>
          <a:p>
            <a:r>
              <a:rPr lang="en-US" sz="1500" dirty="0">
                <a:effectLst/>
                <a:latin typeface="Avenir Next LT Pro" panose="020B0504020202020204" pitchFamily="34" charset="0"/>
                <a:ea typeface="Times New Roman" panose="02020603050405020304" pitchFamily="18" charset="0"/>
                <a:cs typeface="Times New Roman" panose="02020603050405020304" pitchFamily="18" charset="0"/>
              </a:rPr>
              <a:t>Methodology: Quantitative</a:t>
            </a:r>
          </a:p>
          <a:p>
            <a:r>
              <a:rPr lang="en-US" sz="1500" dirty="0">
                <a:latin typeface="Avenir Next LT Pro" panose="020B0504020202020204" pitchFamily="34" charset="0"/>
                <a:ea typeface="Times New Roman" panose="02020603050405020304" pitchFamily="18" charset="0"/>
                <a:cs typeface="Times New Roman" panose="02020603050405020304" pitchFamily="18" charset="0"/>
              </a:rPr>
              <a:t>Mode: </a:t>
            </a:r>
            <a:r>
              <a:rPr lang="en-US" sz="1500" b="1" dirty="0">
                <a:latin typeface="Avenir Next LT Pro" panose="020B0504020202020204" pitchFamily="34" charset="0"/>
                <a:ea typeface="Times New Roman" panose="02020603050405020304" pitchFamily="18" charset="0"/>
                <a:cs typeface="Times New Roman" panose="02020603050405020304" pitchFamily="18" charset="0"/>
              </a:rPr>
              <a:t>Mixed mode (CATI and CAPI)</a:t>
            </a:r>
          </a:p>
          <a:p>
            <a:endParaRPr lang="en-US" sz="1500" b="1" dirty="0">
              <a:latin typeface="Avenir Next LT Pro" panose="020B0504020202020204" pitchFamily="34" charset="0"/>
              <a:ea typeface="Times New Roman" panose="02020603050405020304" pitchFamily="18" charset="0"/>
              <a:cs typeface="Times New Roman" panose="02020603050405020304" pitchFamily="18" charset="0"/>
            </a:endParaRPr>
          </a:p>
          <a:p>
            <a:r>
              <a:rPr lang="en-US" sz="1500" b="1" dirty="0">
                <a:effectLst/>
                <a:latin typeface="Avenir Next LT Pro" panose="020B0504020202020204" pitchFamily="34" charset="0"/>
                <a:ea typeface="Times New Roman" panose="02020603050405020304" pitchFamily="18" charset="0"/>
                <a:cs typeface="Times New Roman" panose="02020603050405020304" pitchFamily="18" charset="0"/>
              </a:rPr>
              <a:t>Household sampling</a:t>
            </a:r>
            <a:r>
              <a:rPr lang="en-US" sz="1500" dirty="0">
                <a:effectLst/>
                <a:latin typeface="Avenir Next LT Pro" panose="020B0504020202020204" pitchFamily="34" charset="0"/>
                <a:ea typeface="Times New Roman" panose="02020603050405020304" pitchFamily="18" charset="0"/>
                <a:cs typeface="Times New Roman" panose="02020603050405020304" pitchFamily="18" charset="0"/>
              </a:rPr>
              <a:t>:</a:t>
            </a:r>
          </a:p>
          <a:p>
            <a:r>
              <a:rPr lang="en-US" sz="1500" dirty="0">
                <a:effectLst/>
                <a:latin typeface="Avenir Next LT Pro" panose="020B0504020202020204" pitchFamily="34" charset="0"/>
                <a:ea typeface="Times New Roman" panose="02020603050405020304" pitchFamily="18" charset="0"/>
                <a:cs typeface="Times New Roman" panose="02020603050405020304" pitchFamily="18" charset="0"/>
              </a:rPr>
              <a:t>For Household study, the sample </a:t>
            </a:r>
            <a:r>
              <a:rPr lang="en-US" sz="1500" dirty="0">
                <a:latin typeface="Avenir Next LT Pro" panose="020B0504020202020204" pitchFamily="34" charset="0"/>
                <a:ea typeface="Times New Roman" panose="02020603050405020304" pitchFamily="18" charset="0"/>
                <a:cs typeface="Times New Roman" panose="02020603050405020304" pitchFamily="18" charset="0"/>
              </a:rPr>
              <a:t>was spread across the main/major towns. This was </a:t>
            </a:r>
            <a:r>
              <a:rPr lang="en-US" sz="1500" dirty="0">
                <a:effectLst/>
                <a:latin typeface="Avenir Next LT Pro" panose="020B0504020202020204" pitchFamily="34" charset="0"/>
                <a:ea typeface="Times New Roman" panose="02020603050405020304" pitchFamily="18" charset="0"/>
                <a:cs typeface="Times New Roman" panose="02020603050405020304" pitchFamily="18" charset="0"/>
              </a:rPr>
              <a:t>developed using a two-stage stratified cluster sampling.</a:t>
            </a:r>
          </a:p>
        </p:txBody>
      </p:sp>
      <p:sp>
        <p:nvSpPr>
          <p:cNvPr id="5" name="TextBox 4">
            <a:extLst>
              <a:ext uri="{FF2B5EF4-FFF2-40B4-BE49-F238E27FC236}">
                <a16:creationId xmlns:a16="http://schemas.microsoft.com/office/drawing/2014/main" id="{883701B6-FE2E-397C-3B6F-5F8ACC7F2687}"/>
              </a:ext>
            </a:extLst>
          </p:cNvPr>
          <p:cNvSpPr txBox="1"/>
          <p:nvPr/>
        </p:nvSpPr>
        <p:spPr>
          <a:xfrm>
            <a:off x="2608697" y="4263765"/>
            <a:ext cx="9121619" cy="2400657"/>
          </a:xfrm>
          <a:prstGeom prst="rect">
            <a:avLst/>
          </a:prstGeom>
          <a:noFill/>
        </p:spPr>
        <p:txBody>
          <a:bodyPr wrap="square">
            <a:spAutoFit/>
          </a:bodyPr>
          <a:lstStyle/>
          <a:p>
            <a:r>
              <a:rPr lang="en-US" sz="1500" b="1" dirty="0">
                <a:effectLst/>
                <a:latin typeface="Avenir Next LT Pro" panose="020B0504020202020204" pitchFamily="34" charset="0"/>
                <a:ea typeface="Times New Roman" panose="02020603050405020304" pitchFamily="18" charset="0"/>
                <a:cs typeface="Times New Roman" panose="02020603050405020304" pitchFamily="18" charset="0"/>
              </a:rPr>
              <a:t>Business sampling: </a:t>
            </a:r>
            <a:endParaRPr lang="en-US" sz="1500" dirty="0">
              <a:effectLst/>
              <a:latin typeface="Avenir Next LT Pro" panose="020B0504020202020204" pitchFamily="34" charset="0"/>
              <a:ea typeface="Times New Roman" panose="02020603050405020304" pitchFamily="18" charset="0"/>
              <a:cs typeface="Times New Roman" panose="02020603050405020304" pitchFamily="18" charset="0"/>
            </a:endParaRPr>
          </a:p>
          <a:p>
            <a:r>
              <a:rPr lang="en-GB" sz="1500" b="1" dirty="0">
                <a:latin typeface="Avenir Next LT Pro" panose="020B0504020202020204" pitchFamily="34" charset="0"/>
              </a:rPr>
              <a:t>Kenya:</a:t>
            </a:r>
            <a:r>
              <a:rPr lang="en-GB" sz="1500" dirty="0">
                <a:latin typeface="Avenir Next LT Pro" panose="020B0504020202020204" pitchFamily="34" charset="0"/>
              </a:rPr>
              <a:t> list of businesses in the selected region was used as a frame and a random sample of telephone numbers and emails was drawn from a list of establishments using equal probability selection method. </a:t>
            </a:r>
          </a:p>
          <a:p>
            <a:endParaRPr lang="en-GB" sz="1500" dirty="0">
              <a:latin typeface="Avenir Next LT Pro" panose="020B0504020202020204" pitchFamily="34" charset="0"/>
            </a:endParaRPr>
          </a:p>
          <a:p>
            <a:r>
              <a:rPr lang="en-GB" sz="1500" b="1" dirty="0">
                <a:latin typeface="Avenir Next LT Pro" panose="020B0504020202020204" pitchFamily="34" charset="0"/>
              </a:rPr>
              <a:t>Burundi: </a:t>
            </a:r>
            <a:r>
              <a:rPr lang="en-GB" sz="1500" dirty="0">
                <a:latin typeface="Avenir Next LT Pro" panose="020B0504020202020204" pitchFamily="34" charset="0"/>
              </a:rPr>
              <a:t>the </a:t>
            </a:r>
            <a:r>
              <a:rPr lang="en-US" sz="1500" dirty="0">
                <a:effectLst/>
                <a:latin typeface="Avenir Next LT Pro" panose="020B0504020202020204" pitchFamily="34" charset="0"/>
                <a:ea typeface="Times New Roman" panose="02020603050405020304" pitchFamily="18" charset="0"/>
                <a:cs typeface="Times New Roman" panose="02020603050405020304" pitchFamily="18" charset="0"/>
              </a:rPr>
              <a:t>study</a:t>
            </a:r>
            <a:r>
              <a:rPr lang="en-GB" sz="1500" dirty="0">
                <a:latin typeface="Avenir Next LT Pro" panose="020B0504020202020204" pitchFamily="34" charset="0"/>
              </a:rPr>
              <a:t> was administered through face-to-face interviews in the selected three regions. Simple random sampling method was used targeting </a:t>
            </a:r>
            <a:r>
              <a:rPr lang="en-GB" sz="1500" dirty="0">
                <a:latin typeface="Avenir Next LT Pro" panose="020B0504020202020204" pitchFamily="34" charset="0"/>
                <a:cs typeface="Times New Roman" panose="02020603050405020304" pitchFamily="18" charset="0"/>
              </a:rPr>
              <a:t>business within the city in different location. </a:t>
            </a:r>
          </a:p>
          <a:p>
            <a:endParaRPr lang="en-GB" sz="1500" dirty="0">
              <a:latin typeface="Avenir Next LT Pro" panose="020B0504020202020204" pitchFamily="34" charset="0"/>
              <a:cs typeface="Times New Roman" panose="02020603050405020304" pitchFamily="18" charset="0"/>
            </a:endParaRPr>
          </a:p>
          <a:p>
            <a:r>
              <a:rPr lang="en-GB" sz="1500" dirty="0">
                <a:latin typeface="Avenir Next LT Pro" panose="020B0504020202020204" pitchFamily="34" charset="0"/>
                <a:cs typeface="Times New Roman" panose="02020603050405020304" pitchFamily="18" charset="0"/>
              </a:rPr>
              <a:t>The target respondent for businesses were mainly the business owners or persons in business administrators.</a:t>
            </a:r>
            <a:endParaRPr lang="en-KE" sz="1500" dirty="0">
              <a:latin typeface="Avenir Next LT Pro" panose="020B05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C311C1A-3851-E84B-DCE7-11666EACE325}"/>
              </a:ext>
            </a:extLst>
          </p:cNvPr>
          <p:cNvPicPr>
            <a:picLocks noChangeAspect="1"/>
          </p:cNvPicPr>
          <p:nvPr/>
        </p:nvPicPr>
        <p:blipFill>
          <a:blip r:embed="rId4"/>
          <a:stretch>
            <a:fillRect/>
          </a:stretch>
        </p:blipFill>
        <p:spPr>
          <a:xfrm>
            <a:off x="5610225" y="1382999"/>
            <a:ext cx="6581775" cy="3009900"/>
          </a:xfrm>
          <a:prstGeom prst="rect">
            <a:avLst/>
          </a:prstGeom>
        </p:spPr>
      </p:pic>
      <p:pic>
        <p:nvPicPr>
          <p:cNvPr id="11" name="Picture 10" descr="A stack of books&#10;&#10;Description automatically generated with medium confidence">
            <a:extLst>
              <a:ext uri="{FF2B5EF4-FFF2-40B4-BE49-F238E27FC236}">
                <a16:creationId xmlns:a16="http://schemas.microsoft.com/office/drawing/2014/main" id="{EE57ABC0-EAC2-A508-6395-952EE7954A0A}"/>
              </a:ext>
            </a:extLst>
          </p:cNvPr>
          <p:cNvPicPr>
            <a:picLocks noChangeAspect="1"/>
          </p:cNvPicPr>
          <p:nvPr/>
        </p:nvPicPr>
        <p:blipFill rotWithShape="1">
          <a:blip r:embed="rId5">
            <a:extLst>
              <a:ext uri="{28A0092B-C50C-407E-A947-70E740481C1C}">
                <a14:useLocalDpi xmlns:a14="http://schemas.microsoft.com/office/drawing/2010/main" val="0"/>
              </a:ext>
            </a:extLst>
          </a:blip>
          <a:srcRect l="1587" r="42918"/>
          <a:stretch/>
        </p:blipFill>
        <p:spPr>
          <a:xfrm>
            <a:off x="-109728" y="0"/>
            <a:ext cx="2537257" cy="6858000"/>
          </a:xfrm>
          <a:prstGeom prst="rect">
            <a:avLst/>
          </a:prstGeom>
        </p:spPr>
      </p:pic>
    </p:spTree>
    <p:custDataLst>
      <p:tags r:id="rId1"/>
    </p:custDataLst>
    <p:extLst>
      <p:ext uri="{BB962C8B-B14F-4D97-AF65-F5344CB8AC3E}">
        <p14:creationId xmlns:p14="http://schemas.microsoft.com/office/powerpoint/2010/main" val="27093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154-C886-FFC5-88E8-4182CA4A57ED}"/>
              </a:ext>
            </a:extLst>
          </p:cNvPr>
          <p:cNvSpPr>
            <a:spLocks noGrp="1"/>
          </p:cNvSpPr>
          <p:nvPr>
            <p:ph type="title"/>
          </p:nvPr>
        </p:nvSpPr>
        <p:spPr/>
        <p:txBody>
          <a:bodyPr/>
          <a:lstStyle/>
          <a:p>
            <a:r>
              <a:rPr lang="en-GB" dirty="0">
                <a:solidFill>
                  <a:srgbClr val="00A1DE"/>
                </a:solidFill>
              </a:rPr>
              <a:t>Kenya: Possession rates</a:t>
            </a:r>
          </a:p>
        </p:txBody>
      </p:sp>
      <p:sp>
        <p:nvSpPr>
          <p:cNvPr id="4" name="Text Placeholder 3">
            <a:extLst>
              <a:ext uri="{FF2B5EF4-FFF2-40B4-BE49-F238E27FC236}">
                <a16:creationId xmlns:a16="http://schemas.microsoft.com/office/drawing/2014/main" id="{6DE92589-5540-3525-EB84-A6791C43B697}"/>
              </a:ext>
            </a:extLst>
          </p:cNvPr>
          <p:cNvSpPr>
            <a:spLocks noGrp="1"/>
          </p:cNvSpPr>
          <p:nvPr>
            <p:ph type="body" sz="quarter" idx="10"/>
          </p:nvPr>
        </p:nvSpPr>
        <p:spPr/>
        <p:txBody>
          <a:bodyPr/>
          <a:lstStyle/>
          <a:p>
            <a:r>
              <a:rPr lang="en-US" dirty="0"/>
              <a:t>Survey results</a:t>
            </a:r>
            <a:endParaRPr lang="en-GB" dirty="0"/>
          </a:p>
        </p:txBody>
      </p:sp>
      <p:graphicFrame>
        <p:nvGraphicFramePr>
          <p:cNvPr id="7" name="Chart 6">
            <a:extLst>
              <a:ext uri="{FF2B5EF4-FFF2-40B4-BE49-F238E27FC236}">
                <a16:creationId xmlns:a16="http://schemas.microsoft.com/office/drawing/2014/main" id="{F84B1C3C-54DF-A1EB-453E-1802456288A5}"/>
              </a:ext>
            </a:extLst>
          </p:cNvPr>
          <p:cNvGraphicFramePr/>
          <p:nvPr>
            <p:extLst>
              <p:ext uri="{D42A27DB-BD31-4B8C-83A1-F6EECF244321}">
                <p14:modId xmlns:p14="http://schemas.microsoft.com/office/powerpoint/2010/main" val="1434335659"/>
              </p:ext>
            </p:extLst>
          </p:nvPr>
        </p:nvGraphicFramePr>
        <p:xfrm>
          <a:off x="616268" y="1348295"/>
          <a:ext cx="11303589" cy="530700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141168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ITU THEME GREY BG 2" val="HUCV2zbn"/>
  <p:tag name="ARTICULATE_DESIGN_ID_ITU THEME - WHITE BG" val="rcfyPw37"/>
  <p:tag name="ARTICULATE_DESIGN_ID_ITU THEME GREY BG WHITE FOOTER" val="4TGJbGsj"/>
  <p:tag name="ARTICULATE_SLIDE_THUMBNAIL_REFRESH" val="1"/>
  <p:tag name="TAG_BACKING_FORM_KEY" val="2432148-c:\users\mcdonald\documents\work_2019\other\itu_powerpoint_template_avenir.pptx"/>
  <p:tag name="ARTICULATE_PRESENTER_VERSION" val="8"/>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TU Theme - White bg">
  <a:themeElements>
    <a:clrScheme name="ITU Template">
      <a:dk1>
        <a:sysClr val="windowText" lastClr="000000"/>
      </a:dk1>
      <a:lt1>
        <a:sysClr val="window" lastClr="FFFFFF"/>
      </a:lt1>
      <a:dk2>
        <a:srgbClr val="3A3838"/>
      </a:dk2>
      <a:lt2>
        <a:srgbClr val="E7E6E6"/>
      </a:lt2>
      <a:accent1>
        <a:srgbClr val="00A3E0"/>
      </a:accent1>
      <a:accent2>
        <a:srgbClr val="757070"/>
      </a:accent2>
      <a:accent3>
        <a:srgbClr val="A5A5A5"/>
      </a:accent3>
      <a:accent4>
        <a:srgbClr val="595959"/>
      </a:accent4>
      <a:accent5>
        <a:srgbClr val="005EB8"/>
      </a:accent5>
      <a:accent6>
        <a:srgbClr val="9BE5FF"/>
      </a:accent6>
      <a:hlink>
        <a:srgbClr val="00A3E0"/>
      </a:hlink>
      <a:folHlink>
        <a:srgbClr val="00A3E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TU Theme Grey bg White footer">
  <a:themeElements>
    <a:clrScheme name="ITU Template">
      <a:dk1>
        <a:sysClr val="windowText" lastClr="000000"/>
      </a:dk1>
      <a:lt1>
        <a:sysClr val="window" lastClr="FFFFFF"/>
      </a:lt1>
      <a:dk2>
        <a:srgbClr val="3A3838"/>
      </a:dk2>
      <a:lt2>
        <a:srgbClr val="E7E6E6"/>
      </a:lt2>
      <a:accent1>
        <a:srgbClr val="00A3E0"/>
      </a:accent1>
      <a:accent2>
        <a:srgbClr val="757070"/>
      </a:accent2>
      <a:accent3>
        <a:srgbClr val="A5A5A5"/>
      </a:accent3>
      <a:accent4>
        <a:srgbClr val="595959"/>
      </a:accent4>
      <a:accent5>
        <a:srgbClr val="005EB8"/>
      </a:accent5>
      <a:accent6>
        <a:srgbClr val="9BE5FF"/>
      </a:accent6>
      <a:hlink>
        <a:srgbClr val="00A3E0"/>
      </a:hlink>
      <a:folHlink>
        <a:srgbClr val="00A3E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TU Theme Grey bg 2">
  <a:themeElements>
    <a:clrScheme name="Custom 1">
      <a:dk1>
        <a:sysClr val="windowText" lastClr="000000"/>
      </a:dk1>
      <a:lt1>
        <a:sysClr val="window" lastClr="FFFFFF"/>
      </a:lt1>
      <a:dk2>
        <a:srgbClr val="3A3838"/>
      </a:dk2>
      <a:lt2>
        <a:srgbClr val="E7E6E6"/>
      </a:lt2>
      <a:accent1>
        <a:srgbClr val="00A3E0"/>
      </a:accent1>
      <a:accent2>
        <a:srgbClr val="757070"/>
      </a:accent2>
      <a:accent3>
        <a:srgbClr val="A5A5A5"/>
      </a:accent3>
      <a:accent4>
        <a:srgbClr val="595959"/>
      </a:accent4>
      <a:accent5>
        <a:srgbClr val="005EB8"/>
      </a:accent5>
      <a:accent6>
        <a:srgbClr val="9BE5FF"/>
      </a:accent6>
      <a:hlink>
        <a:srgbClr val="00A3E0"/>
      </a:hlink>
      <a:folHlink>
        <a:srgbClr val="00A3E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68140</TotalTime>
  <Words>5410</Words>
  <Application>Microsoft Office PowerPoint</Application>
  <PresentationFormat>Widescreen</PresentationFormat>
  <Paragraphs>412</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Avenir Next LT Pro</vt:lpstr>
      <vt:lpstr>Calibri</vt:lpstr>
      <vt:lpstr>Cambria</vt:lpstr>
      <vt:lpstr>LavaStd</vt:lpstr>
      <vt:lpstr>Wingdings</vt:lpstr>
      <vt:lpstr>ITU Theme - White bg</vt:lpstr>
      <vt:lpstr>ITU Theme Grey bg White footer</vt:lpstr>
      <vt:lpstr>ITU Theme Grey bg 2</vt:lpstr>
      <vt:lpstr>PowerPoint Presentation</vt:lpstr>
      <vt:lpstr>Project background and objectives</vt:lpstr>
      <vt:lpstr>Project overview</vt:lpstr>
      <vt:lpstr>Importance of e-waste data</vt:lpstr>
      <vt:lpstr>Survey design</vt:lpstr>
      <vt:lpstr>Pilot survey questions</vt:lpstr>
      <vt:lpstr>Survey design</vt:lpstr>
      <vt:lpstr>Survey design</vt:lpstr>
      <vt:lpstr>Kenya: Possession rates</vt:lpstr>
      <vt:lpstr>Kenya: Non-working appliances </vt:lpstr>
      <vt:lpstr>Kenya: Products discarded in the past 24 months</vt:lpstr>
      <vt:lpstr>Kenya: Disposal routes</vt:lpstr>
      <vt:lpstr>Burundi: Possession rates</vt:lpstr>
      <vt:lpstr>Burundi: Non-working appliances </vt:lpstr>
      <vt:lpstr>Burundi: Products discarded in the past 24 months</vt:lpstr>
      <vt:lpstr>Burundi: Disposal routes</vt:lpstr>
      <vt:lpstr>E-waste generated: Kenya</vt:lpstr>
      <vt:lpstr>E-waste generated: Burundi</vt:lpstr>
      <vt:lpstr>Lessons learned and conclusions</vt:lpstr>
      <vt:lpstr>Lessons learned and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rosie.mcdonald@itu.int</dc:creator>
  <cp:lastModifiedBy>McDonald, Rosie</cp:lastModifiedBy>
  <cp:revision>301</cp:revision>
  <dcterms:created xsi:type="dcterms:W3CDTF">2020-03-27T00:51:07Z</dcterms:created>
  <dcterms:modified xsi:type="dcterms:W3CDTF">2023-03-21T21:11:03Z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ITU_Powerpoint_template_Avenir</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9F239E5B-614B-49D7-A609-4F503AF9B2DF</vt:lpwstr>
  </property>
  <property fmtid="{D5CDD505-2E9C-101B-9397-08002B2CF9AE}" pid="6" name="ArticulateProjectFull">
    <vt:lpwstr>C:\Users\mcdonald\Documents\Work_2019\WS2_Statistics\EACO\EACO_Project_Results_ITU_20230322.ppta</vt:lpwstr>
  </property>
</Properties>
</file>